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7" r:id="rId4"/>
    <p:sldId id="316" r:id="rId5"/>
    <p:sldId id="309" r:id="rId6"/>
    <p:sldId id="307" r:id="rId7"/>
    <p:sldId id="305" r:id="rId8"/>
    <p:sldId id="304" r:id="rId9"/>
    <p:sldId id="278" r:id="rId10"/>
    <p:sldId id="285" r:id="rId11"/>
    <p:sldId id="303" r:id="rId12"/>
    <p:sldId id="301" r:id="rId13"/>
    <p:sldId id="325" r:id="rId14"/>
    <p:sldId id="334" r:id="rId15"/>
    <p:sldId id="323" r:id="rId16"/>
    <p:sldId id="300" r:id="rId17"/>
    <p:sldId id="298" r:id="rId18"/>
    <p:sldId id="296" r:id="rId19"/>
    <p:sldId id="295" r:id="rId20"/>
    <p:sldId id="294" r:id="rId21"/>
    <p:sldId id="326" r:id="rId22"/>
    <p:sldId id="327" r:id="rId23"/>
    <p:sldId id="293" r:id="rId24"/>
    <p:sldId id="331" r:id="rId25"/>
    <p:sldId id="292" r:id="rId26"/>
    <p:sldId id="291" r:id="rId27"/>
    <p:sldId id="318" r:id="rId28"/>
    <p:sldId id="290" r:id="rId29"/>
    <p:sldId id="289" r:id="rId30"/>
    <p:sldId id="297" r:id="rId31"/>
    <p:sldId id="314" r:id="rId32"/>
    <p:sldId id="320" r:id="rId33"/>
    <p:sldId id="328" r:id="rId34"/>
    <p:sldId id="329" r:id="rId35"/>
    <p:sldId id="277" r:id="rId36"/>
    <p:sldId id="330" r:id="rId37"/>
    <p:sldId id="319" r:id="rId38"/>
    <p:sldId id="338" r:id="rId39"/>
    <p:sldId id="339" r:id="rId40"/>
    <p:sldId id="321" r:id="rId41"/>
    <p:sldId id="313" r:id="rId42"/>
    <p:sldId id="312" r:id="rId43"/>
    <p:sldId id="311" r:id="rId44"/>
    <p:sldId id="310" r:id="rId45"/>
    <p:sldId id="281" r:id="rId46"/>
    <p:sldId id="282" r:id="rId47"/>
    <p:sldId id="279" r:id="rId48"/>
    <p:sldId id="272" r:id="rId49"/>
    <p:sldId id="332" r:id="rId50"/>
    <p:sldId id="280" r:id="rId51"/>
    <p:sldId id="333" r:id="rId52"/>
    <p:sldId id="324" r:id="rId53"/>
    <p:sldId id="288" r:id="rId54"/>
    <p:sldId id="287" r:id="rId55"/>
    <p:sldId id="336" r:id="rId56"/>
    <p:sldId id="335" r:id="rId57"/>
    <p:sldId id="286" r:id="rId58"/>
    <p:sldId id="284" r:id="rId59"/>
    <p:sldId id="283" r:id="rId60"/>
    <p:sldId id="276" r:id="rId61"/>
    <p:sldId id="337" r:id="rId62"/>
    <p:sldId id="271" r:id="rId63"/>
    <p:sldId id="259" r:id="rId64"/>
    <p:sldId id="261" r:id="rId65"/>
    <p:sldId id="262" r:id="rId66"/>
    <p:sldId id="263" r:id="rId67"/>
    <p:sldId id="265" r:id="rId68"/>
    <p:sldId id="266" r:id="rId69"/>
    <p:sldId id="267" r:id="rId70"/>
    <p:sldId id="268" r:id="rId71"/>
    <p:sldId id="264" r:id="rId72"/>
    <p:sldId id="269" r:id="rId73"/>
    <p:sldId id="258" r:id="rId74"/>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33"/>
    <a:srgbClr val="BA976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a:defRPr/>
            </a:lvl1pPr>
          </a:lstStyle>
          <a:p>
            <a:pPr>
              <a:defRPr/>
            </a:pPr>
            <a:fld id="{273033CB-73CF-492C-A8FD-FEB30C048568}" type="datetimeFigureOut">
              <a:rPr lang="sl-SI"/>
              <a:pPr>
                <a:defRPr/>
              </a:pPr>
              <a:t>3.10.2012</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D41C9887-812C-47CD-8C25-11424908F2A2}" type="slidenum">
              <a:rPr lang="sl-SI"/>
              <a:pPr>
                <a:defRPr/>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pPr>
              <a:defRPr/>
            </a:pPr>
            <a:fld id="{22CFC1A0-06D3-4123-B0E3-09FBC0F355F7}" type="datetimeFigureOut">
              <a:rPr lang="sl-SI"/>
              <a:pPr>
                <a:defRPr/>
              </a:pPr>
              <a:t>3.10.2012</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2D8691D0-39E7-45CF-B846-60E56114D68F}" type="slidenum">
              <a:rPr lang="sl-SI"/>
              <a:pPr>
                <a:defRPr/>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pPr>
              <a:defRPr/>
            </a:pPr>
            <a:fld id="{C46DB385-85DA-411E-BDA0-AFA322551A0B}" type="datetimeFigureOut">
              <a:rPr lang="sl-SI"/>
              <a:pPr>
                <a:defRPr/>
              </a:pPr>
              <a:t>3.10.2012</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FE9EBC44-787C-4363-8050-2026039FF519}" type="slidenum">
              <a:rPr lang="sl-SI"/>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pPr>
              <a:defRPr/>
            </a:pPr>
            <a:fld id="{E8239B9F-C0EB-4B46-8804-0E48245199FF}" type="datetimeFigureOut">
              <a:rPr lang="sl-SI"/>
              <a:pPr>
                <a:defRPr/>
              </a:pPr>
              <a:t>3.10.2012</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80A4FF1B-61AC-4E03-8DE9-2DC52A4F6944}" type="slidenum">
              <a:rPr lang="sl-SI"/>
              <a:pPr>
                <a:defRPr/>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3F9257-A048-4D6F-A0C8-9A187387FF97}" type="datetimeFigureOut">
              <a:rPr lang="sl-SI"/>
              <a:pPr>
                <a:defRPr/>
              </a:pPr>
              <a:t>3.10.2012</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A411D7D4-A3FA-4A76-9F5A-251015AA4B7F}" type="slidenum">
              <a:rPr lang="sl-SI"/>
              <a:pPr>
                <a:defRPr/>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3"/>
          <p:cNvSpPr>
            <a:spLocks noGrp="1"/>
          </p:cNvSpPr>
          <p:nvPr>
            <p:ph type="dt" sz="half" idx="10"/>
          </p:nvPr>
        </p:nvSpPr>
        <p:spPr/>
        <p:txBody>
          <a:bodyPr/>
          <a:lstStyle>
            <a:lvl1pPr>
              <a:defRPr/>
            </a:lvl1pPr>
          </a:lstStyle>
          <a:p>
            <a:pPr>
              <a:defRPr/>
            </a:pPr>
            <a:fld id="{61B7AAE9-E1C4-4DA4-8D8E-AC82543311B8}" type="datetimeFigureOut">
              <a:rPr lang="sl-SI"/>
              <a:pPr>
                <a:defRPr/>
              </a:pPr>
              <a:t>3.10.2012</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391F5E0F-4D07-4815-9BA2-C27460A3D9AA}" type="slidenum">
              <a:rPr lang="sl-SI"/>
              <a:pPr>
                <a:defRPr/>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3"/>
          <p:cNvSpPr>
            <a:spLocks noGrp="1"/>
          </p:cNvSpPr>
          <p:nvPr>
            <p:ph type="dt" sz="half" idx="10"/>
          </p:nvPr>
        </p:nvSpPr>
        <p:spPr/>
        <p:txBody>
          <a:bodyPr/>
          <a:lstStyle>
            <a:lvl1pPr>
              <a:defRPr/>
            </a:lvl1pPr>
          </a:lstStyle>
          <a:p>
            <a:pPr>
              <a:defRPr/>
            </a:pPr>
            <a:fld id="{D5F0E104-FEEF-4C8A-B6E2-2DD7718BA7D8}" type="datetimeFigureOut">
              <a:rPr lang="sl-SI"/>
              <a:pPr>
                <a:defRPr/>
              </a:pPr>
              <a:t>3.10.2012</a:t>
            </a:fld>
            <a:endParaRPr lang="sl-SI"/>
          </a:p>
        </p:txBody>
      </p:sp>
      <p:sp>
        <p:nvSpPr>
          <p:cNvPr id="8" name="Footer Placeholder 4"/>
          <p:cNvSpPr>
            <a:spLocks noGrp="1"/>
          </p:cNvSpPr>
          <p:nvPr>
            <p:ph type="ftr" sz="quarter" idx="11"/>
          </p:nvPr>
        </p:nvSpPr>
        <p:spPr/>
        <p:txBody>
          <a:bodyPr/>
          <a:lstStyle>
            <a:lvl1pPr>
              <a:defRPr/>
            </a:lvl1pPr>
          </a:lstStyle>
          <a:p>
            <a:pPr>
              <a:defRPr/>
            </a:pPr>
            <a:endParaRPr lang="sl-SI"/>
          </a:p>
        </p:txBody>
      </p:sp>
      <p:sp>
        <p:nvSpPr>
          <p:cNvPr id="9" name="Slide Number Placeholder 5"/>
          <p:cNvSpPr>
            <a:spLocks noGrp="1"/>
          </p:cNvSpPr>
          <p:nvPr>
            <p:ph type="sldNum" sz="quarter" idx="12"/>
          </p:nvPr>
        </p:nvSpPr>
        <p:spPr/>
        <p:txBody>
          <a:bodyPr/>
          <a:lstStyle>
            <a:lvl1pPr>
              <a:defRPr/>
            </a:lvl1pPr>
          </a:lstStyle>
          <a:p>
            <a:pPr>
              <a:defRPr/>
            </a:pPr>
            <a:fld id="{9F647ED2-71E2-48F1-B306-23EC65AD8AD2}" type="slidenum">
              <a:rPr lang="sl-SI"/>
              <a:pPr>
                <a:defRPr/>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3"/>
          <p:cNvSpPr>
            <a:spLocks noGrp="1"/>
          </p:cNvSpPr>
          <p:nvPr>
            <p:ph type="dt" sz="half" idx="10"/>
          </p:nvPr>
        </p:nvSpPr>
        <p:spPr/>
        <p:txBody>
          <a:bodyPr/>
          <a:lstStyle>
            <a:lvl1pPr>
              <a:defRPr/>
            </a:lvl1pPr>
          </a:lstStyle>
          <a:p>
            <a:pPr>
              <a:defRPr/>
            </a:pPr>
            <a:fld id="{CA7B274C-AB92-44F9-B1A9-12A1BC29E7A8}" type="datetimeFigureOut">
              <a:rPr lang="sl-SI"/>
              <a:pPr>
                <a:defRPr/>
              </a:pPr>
              <a:t>3.10.2012</a:t>
            </a:fld>
            <a:endParaRPr lang="sl-SI"/>
          </a:p>
        </p:txBody>
      </p:sp>
      <p:sp>
        <p:nvSpPr>
          <p:cNvPr id="4" name="Footer Placeholder 4"/>
          <p:cNvSpPr>
            <a:spLocks noGrp="1"/>
          </p:cNvSpPr>
          <p:nvPr>
            <p:ph type="ftr" sz="quarter" idx="11"/>
          </p:nvPr>
        </p:nvSpPr>
        <p:spPr/>
        <p:txBody>
          <a:bodyPr/>
          <a:lstStyle>
            <a:lvl1pPr>
              <a:defRPr/>
            </a:lvl1pPr>
          </a:lstStyle>
          <a:p>
            <a:pPr>
              <a:defRPr/>
            </a:pPr>
            <a:endParaRPr lang="sl-SI"/>
          </a:p>
        </p:txBody>
      </p:sp>
      <p:sp>
        <p:nvSpPr>
          <p:cNvPr id="5" name="Slide Number Placeholder 5"/>
          <p:cNvSpPr>
            <a:spLocks noGrp="1"/>
          </p:cNvSpPr>
          <p:nvPr>
            <p:ph type="sldNum" sz="quarter" idx="12"/>
          </p:nvPr>
        </p:nvSpPr>
        <p:spPr/>
        <p:txBody>
          <a:bodyPr/>
          <a:lstStyle>
            <a:lvl1pPr>
              <a:defRPr/>
            </a:lvl1pPr>
          </a:lstStyle>
          <a:p>
            <a:pPr>
              <a:defRPr/>
            </a:pPr>
            <a:fld id="{A1E55813-6451-47B7-8889-2AC0B12FDC8B}" type="slidenum">
              <a:rPr lang="sl-SI"/>
              <a:pPr>
                <a:defRPr/>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2259F7-660A-41CD-9587-7D54D87C005D}" type="datetimeFigureOut">
              <a:rPr lang="sl-SI"/>
              <a:pPr>
                <a:defRPr/>
              </a:pPr>
              <a:t>3.10.2012</a:t>
            </a:fld>
            <a:endParaRPr lang="sl-SI"/>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56652930-6530-4C0F-898D-087BE81A1CCF}" type="slidenum">
              <a:rPr lang="sl-SI"/>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C6FFF3-AD50-4623-987F-6C8812A0B61A}" type="datetimeFigureOut">
              <a:rPr lang="sl-SI"/>
              <a:pPr>
                <a:defRPr/>
              </a:pPr>
              <a:t>3.10.2012</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2A9C0091-CA10-407E-A3C4-60D2EA9F2EA3}" type="slidenum">
              <a:rPr lang="sl-SI"/>
              <a:pPr>
                <a:defRPr/>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D320B5-2C3A-4208-9E3F-A5E3F6F9C191}" type="datetimeFigureOut">
              <a:rPr lang="sl-SI"/>
              <a:pPr>
                <a:defRPr/>
              </a:pPr>
              <a:t>3.10.2012</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8B2146B7-96C0-45EB-AF17-DA25731BDA56}" type="slidenum">
              <a:rPr lang="sl-SI"/>
              <a:pPr>
                <a:defRPr/>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sl-SI"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FCF612B-5607-4AEA-8467-F7727163345A}" type="datetimeFigureOut">
              <a:rPr lang="sl-SI"/>
              <a:pPr>
                <a:defRPr/>
              </a:pPr>
              <a:t>3.10.2012</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B09AF3B-06B1-4918-8F3F-CB74F432F9D9}"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0.jpeg"/><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65.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1.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5.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6.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7.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8.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1.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2.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4.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5.jpe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6.jpe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8.jpe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9.jpe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90.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1.png"/><Relationship Id="rId4" Type="http://schemas.openxmlformats.org/officeDocument/2006/relationships/hyperlink" Target="mailto:marketing@zc-zarja.s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2050"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2051" name="Picture 12" descr="Untitled-1.png"/>
          <p:cNvPicPr>
            <a:picLocks noChangeAspect="1"/>
          </p:cNvPicPr>
          <p:nvPr/>
        </p:nvPicPr>
        <p:blipFill>
          <a:blip r:embed="rId3" cstate="screen"/>
          <a:srcRect/>
          <a:stretch>
            <a:fillRect/>
          </a:stretch>
        </p:blipFill>
        <p:spPr bwMode="auto">
          <a:xfrm rot="345883">
            <a:off x="-76200" y="739775"/>
            <a:ext cx="9144000" cy="1985963"/>
          </a:xfrm>
          <a:prstGeom prst="rect">
            <a:avLst/>
          </a:prstGeom>
          <a:noFill/>
          <a:ln w="9525">
            <a:noFill/>
            <a:miter lim="800000"/>
            <a:headEnd/>
            <a:tailEnd/>
          </a:ln>
        </p:spPr>
      </p:pic>
      <p:sp>
        <p:nvSpPr>
          <p:cNvPr id="15" name="Title 8"/>
          <p:cNvSpPr txBox="1">
            <a:spLocks/>
          </p:cNvSpPr>
          <p:nvPr/>
        </p:nvSpPr>
        <p:spPr>
          <a:xfrm>
            <a:off x="928688" y="2428875"/>
            <a:ext cx="2212975" cy="1582738"/>
          </a:xfrm>
          <a:prstGeom prst="rect">
            <a:avLst/>
          </a:prstGeom>
        </p:spPr>
        <p:txBody>
          <a:bodyPr anchor="ctr"/>
          <a:lstStyle/>
          <a:p>
            <a:pPr algn="ctr" fontAlgn="auto">
              <a:spcAft>
                <a:spcPts val="0"/>
              </a:spcAft>
              <a:defRPr/>
            </a:pPr>
            <a:r>
              <a:rPr lang="sl-SI" sz="5400" dirty="0">
                <a:solidFill>
                  <a:srgbClr val="004833"/>
                </a:solidFill>
                <a:latin typeface="Arial" pitchFamily="34" charset="0"/>
                <a:ea typeface="+mj-ea"/>
                <a:cs typeface="Arial" pitchFamily="34" charset="0"/>
              </a:rPr>
              <a:t>Gobe Šitake</a:t>
            </a:r>
          </a:p>
        </p:txBody>
      </p:sp>
      <p:pic>
        <p:nvPicPr>
          <p:cNvPr id="2053" name="Picture 6" descr="sep 2011  mar 2012 328"/>
          <p:cNvPicPr>
            <a:picLocks noChangeAspect="1" noChangeArrowheads="1"/>
          </p:cNvPicPr>
          <p:nvPr/>
        </p:nvPicPr>
        <p:blipFill>
          <a:blip r:embed="rId4" cstate="screen"/>
          <a:srcRect/>
          <a:stretch>
            <a:fillRect/>
          </a:stretch>
        </p:blipFill>
        <p:spPr bwMode="auto">
          <a:xfrm rot="1108370">
            <a:off x="3635375" y="2492375"/>
            <a:ext cx="4699000" cy="3519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11266"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11267"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11272" name="Picture 8" descr="slike zloženka 041"/>
          <p:cNvPicPr>
            <a:picLocks noChangeAspect="1" noChangeArrowheads="1"/>
          </p:cNvPicPr>
          <p:nvPr/>
        </p:nvPicPr>
        <p:blipFill>
          <a:blip r:embed="rId4" cstate="screen"/>
          <a:srcRect/>
          <a:stretch>
            <a:fillRect/>
          </a:stretch>
        </p:blipFill>
        <p:spPr bwMode="auto">
          <a:xfrm>
            <a:off x="323850" y="333375"/>
            <a:ext cx="2751138" cy="3673475"/>
          </a:xfrm>
          <a:prstGeom prst="rect">
            <a:avLst/>
          </a:prstGeom>
          <a:noFill/>
          <a:ln w="9525">
            <a:noFill/>
            <a:miter lim="800000"/>
            <a:headEnd/>
            <a:tailEnd/>
          </a:ln>
        </p:spPr>
      </p:pic>
      <p:pic>
        <p:nvPicPr>
          <p:cNvPr id="11273" name="Picture 9" descr="Zp 16"/>
          <p:cNvPicPr>
            <a:picLocks noChangeAspect="1" noChangeArrowheads="1"/>
          </p:cNvPicPr>
          <p:nvPr/>
        </p:nvPicPr>
        <p:blipFill>
          <a:blip r:embed="rId5" cstate="screen"/>
          <a:srcRect/>
          <a:stretch>
            <a:fillRect/>
          </a:stretch>
        </p:blipFill>
        <p:spPr bwMode="auto">
          <a:xfrm>
            <a:off x="3348038" y="2060575"/>
            <a:ext cx="5395912" cy="372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12290"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12291"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sp>
        <p:nvSpPr>
          <p:cNvPr id="12296" name="Rectangle 8"/>
          <p:cNvSpPr>
            <a:spLocks noGrp="1"/>
          </p:cNvSpPr>
          <p:nvPr>
            <p:ph type="title" idx="4294967295"/>
          </p:nvPr>
        </p:nvSpPr>
        <p:spPr>
          <a:xfrm>
            <a:off x="3132138" y="274638"/>
            <a:ext cx="5554662" cy="1143000"/>
          </a:xfrm>
        </p:spPr>
        <p:txBody>
          <a:bodyPr/>
          <a:lstStyle/>
          <a:p>
            <a:r>
              <a:rPr lang="sl-SI" sz="2400" b="1" smtClean="0">
                <a:latin typeface="Arial" charset="0"/>
              </a:rPr>
              <a:t>Priprava substratov</a:t>
            </a:r>
          </a:p>
        </p:txBody>
      </p:sp>
      <p:pic>
        <p:nvPicPr>
          <p:cNvPr id="12297" name="Picture 12" descr="gojilnica ZC 15"/>
          <p:cNvPicPr>
            <a:picLocks noChangeAspect="1" noChangeArrowheads="1"/>
          </p:cNvPicPr>
          <p:nvPr/>
        </p:nvPicPr>
        <p:blipFill>
          <a:blip r:embed="rId4" cstate="screen"/>
          <a:srcRect/>
          <a:stretch>
            <a:fillRect/>
          </a:stretch>
        </p:blipFill>
        <p:spPr bwMode="auto">
          <a:xfrm>
            <a:off x="2268538" y="1628775"/>
            <a:ext cx="6335712" cy="4759325"/>
          </a:xfrm>
          <a:prstGeom prst="rect">
            <a:avLst/>
          </a:prstGeom>
          <a:noFill/>
          <a:ln w="9525">
            <a:noFill/>
            <a:miter lim="800000"/>
            <a:headEnd/>
            <a:tailEnd/>
          </a:ln>
        </p:spPr>
      </p:pic>
      <p:pic>
        <p:nvPicPr>
          <p:cNvPr id="12298" name="Picture 13" descr="sep 2011  mar 2012 381"/>
          <p:cNvPicPr>
            <a:picLocks noChangeAspect="1" noChangeArrowheads="1"/>
          </p:cNvPicPr>
          <p:nvPr/>
        </p:nvPicPr>
        <p:blipFill>
          <a:blip r:embed="rId5" cstate="screen"/>
          <a:srcRect/>
          <a:stretch>
            <a:fillRect/>
          </a:stretch>
        </p:blipFill>
        <p:spPr bwMode="auto">
          <a:xfrm>
            <a:off x="323850" y="333375"/>
            <a:ext cx="3311525" cy="2484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13314"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13315"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13320" name="Picture 9" descr="C:\Users\juhuhu\Desktop\Nova mapa\IMG_8857.JPG"/>
          <p:cNvPicPr>
            <a:picLocks noChangeAspect="1" noChangeArrowheads="1"/>
          </p:cNvPicPr>
          <p:nvPr/>
        </p:nvPicPr>
        <p:blipFill>
          <a:blip r:embed="rId4" cstate="screen"/>
          <a:srcRect/>
          <a:stretch>
            <a:fillRect/>
          </a:stretch>
        </p:blipFill>
        <p:spPr bwMode="auto">
          <a:xfrm>
            <a:off x="214313" y="285750"/>
            <a:ext cx="7358062"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14338"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14339"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14344" name="Picture 8" descr="C:\Users\juhuhu\Desktop\Nova mapa\IMG_8850.JPG"/>
          <p:cNvPicPr>
            <a:picLocks noChangeAspect="1" noChangeArrowheads="1"/>
          </p:cNvPicPr>
          <p:nvPr/>
        </p:nvPicPr>
        <p:blipFill>
          <a:blip r:embed="rId4" cstate="screen"/>
          <a:srcRect/>
          <a:stretch>
            <a:fillRect/>
          </a:stretch>
        </p:blipFill>
        <p:spPr bwMode="auto">
          <a:xfrm>
            <a:off x="285750" y="500063"/>
            <a:ext cx="7215188"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15362"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15363"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15368" name="Picture 5" descr="C:\Users\juhuhu\Desktop\Nova mapa\IMG_8868.JPG"/>
          <p:cNvPicPr>
            <a:picLocks noChangeAspect="1" noChangeArrowheads="1"/>
          </p:cNvPicPr>
          <p:nvPr/>
        </p:nvPicPr>
        <p:blipFill>
          <a:blip r:embed="rId4" cstate="screen"/>
          <a:srcRect/>
          <a:stretch>
            <a:fillRect/>
          </a:stretch>
        </p:blipFill>
        <p:spPr bwMode="auto">
          <a:xfrm>
            <a:off x="285750" y="285750"/>
            <a:ext cx="7215188"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16386"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16387"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16392" name="Picture 9" descr="sep 2011  mar 2012 370"/>
          <p:cNvPicPr>
            <a:picLocks noChangeAspect="1" noChangeArrowheads="1"/>
          </p:cNvPicPr>
          <p:nvPr/>
        </p:nvPicPr>
        <p:blipFill>
          <a:blip r:embed="rId4" cstate="screen"/>
          <a:srcRect/>
          <a:stretch>
            <a:fillRect/>
          </a:stretch>
        </p:blipFill>
        <p:spPr bwMode="auto">
          <a:xfrm>
            <a:off x="250825" y="260350"/>
            <a:ext cx="6408738" cy="4803775"/>
          </a:xfrm>
          <a:prstGeom prst="rect">
            <a:avLst/>
          </a:prstGeom>
          <a:noFill/>
          <a:ln w="9525">
            <a:noFill/>
            <a:miter lim="800000"/>
            <a:headEnd/>
            <a:tailEnd/>
          </a:ln>
        </p:spPr>
      </p:pic>
      <p:pic>
        <p:nvPicPr>
          <p:cNvPr id="16393" name="Picture 10" descr="sep 2011  mar 2012 386"/>
          <p:cNvPicPr>
            <a:picLocks noChangeAspect="1" noChangeArrowheads="1"/>
          </p:cNvPicPr>
          <p:nvPr/>
        </p:nvPicPr>
        <p:blipFill>
          <a:blip r:embed="rId5" cstate="screen"/>
          <a:srcRect/>
          <a:stretch>
            <a:fillRect/>
          </a:stretch>
        </p:blipFill>
        <p:spPr bwMode="auto">
          <a:xfrm>
            <a:off x="6084888" y="3933825"/>
            <a:ext cx="2514600"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17410"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17411"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17416" name="Picture 8" descr="sep 2011  mar 2012 371"/>
          <p:cNvPicPr>
            <a:picLocks noChangeAspect="1" noChangeArrowheads="1"/>
          </p:cNvPicPr>
          <p:nvPr/>
        </p:nvPicPr>
        <p:blipFill>
          <a:blip r:embed="rId4" cstate="screen"/>
          <a:srcRect/>
          <a:stretch>
            <a:fillRect/>
          </a:stretch>
        </p:blipFill>
        <p:spPr bwMode="auto">
          <a:xfrm>
            <a:off x="395288" y="476250"/>
            <a:ext cx="7056437" cy="529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18434"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18435"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18440" name="Picture 8" descr="sep 2011  mar 2012 375"/>
          <p:cNvPicPr>
            <a:picLocks noChangeAspect="1" noChangeArrowheads="1"/>
          </p:cNvPicPr>
          <p:nvPr/>
        </p:nvPicPr>
        <p:blipFill>
          <a:blip r:embed="rId4" cstate="screen"/>
          <a:srcRect/>
          <a:stretch>
            <a:fillRect/>
          </a:stretch>
        </p:blipFill>
        <p:spPr bwMode="auto">
          <a:xfrm>
            <a:off x="323850" y="333375"/>
            <a:ext cx="4032250" cy="5380038"/>
          </a:xfrm>
          <a:prstGeom prst="rect">
            <a:avLst/>
          </a:prstGeom>
          <a:noFill/>
          <a:ln w="9525">
            <a:noFill/>
            <a:miter lim="800000"/>
            <a:headEnd/>
            <a:tailEnd/>
          </a:ln>
        </p:spPr>
      </p:pic>
      <p:pic>
        <p:nvPicPr>
          <p:cNvPr id="18441" name="Picture 9" descr="sep 2011  mar 2012 374"/>
          <p:cNvPicPr>
            <a:picLocks noChangeAspect="1" noChangeArrowheads="1"/>
          </p:cNvPicPr>
          <p:nvPr/>
        </p:nvPicPr>
        <p:blipFill>
          <a:blip r:embed="rId5" cstate="screen"/>
          <a:srcRect/>
          <a:stretch>
            <a:fillRect/>
          </a:stretch>
        </p:blipFill>
        <p:spPr bwMode="auto">
          <a:xfrm>
            <a:off x="4572000" y="1628775"/>
            <a:ext cx="4392613" cy="329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19458"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19459"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19464" name="Picture 8" descr="sep 2011  mar 2012 486"/>
          <p:cNvPicPr>
            <a:picLocks noChangeAspect="1" noChangeArrowheads="1"/>
          </p:cNvPicPr>
          <p:nvPr/>
        </p:nvPicPr>
        <p:blipFill>
          <a:blip r:embed="rId4" cstate="screen"/>
          <a:srcRect/>
          <a:stretch>
            <a:fillRect/>
          </a:stretch>
        </p:blipFill>
        <p:spPr bwMode="auto">
          <a:xfrm>
            <a:off x="250825" y="333375"/>
            <a:ext cx="7129463" cy="534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20482"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20483"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20488" name="Picture 8" descr="sep 2011  mar 2012 484"/>
          <p:cNvPicPr>
            <a:picLocks noChangeAspect="1" noChangeArrowheads="1"/>
          </p:cNvPicPr>
          <p:nvPr/>
        </p:nvPicPr>
        <p:blipFill>
          <a:blip r:embed="rId4" cstate="screen"/>
          <a:srcRect/>
          <a:stretch>
            <a:fillRect/>
          </a:stretch>
        </p:blipFill>
        <p:spPr bwMode="auto">
          <a:xfrm>
            <a:off x="468313" y="476250"/>
            <a:ext cx="4122737" cy="5494338"/>
          </a:xfrm>
          <a:prstGeom prst="rect">
            <a:avLst/>
          </a:prstGeom>
          <a:noFill/>
          <a:ln w="9525">
            <a:noFill/>
            <a:miter lim="800000"/>
            <a:headEnd/>
            <a:tailEnd/>
          </a:ln>
        </p:spPr>
      </p:pic>
      <p:pic>
        <p:nvPicPr>
          <p:cNvPr id="20489" name="Picture 9" descr="sep 2011  mar 2012 482"/>
          <p:cNvPicPr>
            <a:picLocks noChangeAspect="1" noChangeArrowheads="1"/>
          </p:cNvPicPr>
          <p:nvPr/>
        </p:nvPicPr>
        <p:blipFill>
          <a:blip r:embed="rId5" cstate="screen"/>
          <a:srcRect/>
          <a:stretch>
            <a:fillRect/>
          </a:stretch>
        </p:blipFill>
        <p:spPr bwMode="auto">
          <a:xfrm>
            <a:off x="4787900" y="1268413"/>
            <a:ext cx="3670300" cy="4897437"/>
          </a:xfrm>
          <a:prstGeom prst="rect">
            <a:avLst/>
          </a:prstGeom>
          <a:noFill/>
          <a:ln w="9525">
            <a:noFill/>
            <a:miter lim="800000"/>
            <a:headEnd/>
            <a:tailEnd/>
          </a:ln>
        </p:spPr>
      </p:pic>
      <p:sp>
        <p:nvSpPr>
          <p:cNvPr id="20490" name="Rectangle 10"/>
          <p:cNvSpPr>
            <a:spLocks noGrp="1"/>
          </p:cNvSpPr>
          <p:nvPr>
            <p:ph type="title" idx="4294967295"/>
          </p:nvPr>
        </p:nvSpPr>
        <p:spPr>
          <a:xfrm>
            <a:off x="3851275" y="333375"/>
            <a:ext cx="4043363" cy="1143000"/>
          </a:xfrm>
        </p:spPr>
        <p:txBody>
          <a:bodyPr/>
          <a:lstStyle/>
          <a:p>
            <a:r>
              <a:rPr lang="sl-SI" sz="2000" smtClean="0">
                <a:latin typeface="Arial" charset="0"/>
              </a:rPr>
              <a:t>sterilizacija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3074"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3075"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sp>
        <p:nvSpPr>
          <p:cNvPr id="3080" name="Rectangle 8"/>
          <p:cNvSpPr>
            <a:spLocks noGrp="1"/>
          </p:cNvSpPr>
          <p:nvPr>
            <p:ph type="title" idx="4294967295"/>
          </p:nvPr>
        </p:nvSpPr>
        <p:spPr>
          <a:xfrm>
            <a:off x="457200" y="274638"/>
            <a:ext cx="6707188" cy="1143000"/>
          </a:xfrm>
        </p:spPr>
        <p:txBody>
          <a:bodyPr/>
          <a:lstStyle/>
          <a:p>
            <a:r>
              <a:rPr lang="sl-SI" sz="2800" b="1" smtClean="0">
                <a:solidFill>
                  <a:srgbClr val="004833"/>
                </a:solidFill>
                <a:latin typeface="Arial" charset="0"/>
              </a:rPr>
              <a:t>Kratka zgodovina nastanka programa gojenja gob šitake</a:t>
            </a:r>
          </a:p>
        </p:txBody>
      </p:sp>
      <p:sp>
        <p:nvSpPr>
          <p:cNvPr id="3081" name="Rectangle 9"/>
          <p:cNvSpPr>
            <a:spLocks noGrp="1"/>
          </p:cNvSpPr>
          <p:nvPr>
            <p:ph type="body" idx="4294967295"/>
          </p:nvPr>
        </p:nvSpPr>
        <p:spPr/>
        <p:txBody>
          <a:bodyPr/>
          <a:lstStyle/>
          <a:p>
            <a:r>
              <a:rPr lang="sl-SI" sz="2800" b="1" smtClean="0">
                <a:solidFill>
                  <a:srgbClr val="004833"/>
                </a:solidFill>
                <a:latin typeface="Arial" charset="0"/>
              </a:rPr>
              <a:t>Zavod Zarja</a:t>
            </a:r>
            <a:r>
              <a:rPr lang="sl-SI" sz="4000" smtClean="0">
                <a:solidFill>
                  <a:srgbClr val="004833"/>
                </a:solidFill>
                <a:latin typeface="Arial" charset="0"/>
              </a:rPr>
              <a:t> – </a:t>
            </a:r>
            <a:r>
              <a:rPr lang="sl-SI" sz="2000" smtClean="0">
                <a:solidFill>
                  <a:srgbClr val="004833"/>
                </a:solidFill>
                <a:latin typeface="Arial" charset="0"/>
              </a:rPr>
              <a:t>ustanovitev leta 1993</a:t>
            </a:r>
          </a:p>
          <a:p>
            <a:pPr>
              <a:buFont typeface="Arial" charset="0"/>
              <a:buNone/>
            </a:pPr>
            <a:r>
              <a:rPr lang="sl-SI" sz="2000" smtClean="0">
                <a:solidFill>
                  <a:srgbClr val="004833"/>
                </a:solidFill>
                <a:latin typeface="Arial" charset="0"/>
              </a:rPr>
              <a:t>Namenjen osebam po pridobljeni poškodbi </a:t>
            </a:r>
          </a:p>
          <a:p>
            <a:pPr>
              <a:buFont typeface="Arial" charset="0"/>
              <a:buNone/>
            </a:pPr>
            <a:r>
              <a:rPr lang="sl-SI" sz="2000" smtClean="0">
                <a:solidFill>
                  <a:srgbClr val="004833"/>
                </a:solidFill>
                <a:latin typeface="Arial" charset="0"/>
              </a:rPr>
              <a:t>možganov. Gre za programe dolgotrajne </a:t>
            </a:r>
          </a:p>
          <a:p>
            <a:pPr>
              <a:buFont typeface="Arial" charset="0"/>
              <a:buNone/>
            </a:pPr>
            <a:r>
              <a:rPr lang="sl-SI" sz="2000" smtClean="0">
                <a:solidFill>
                  <a:srgbClr val="004833"/>
                </a:solidFill>
                <a:latin typeface="Arial" charset="0"/>
              </a:rPr>
              <a:t>rehabilitacije.</a:t>
            </a:r>
          </a:p>
          <a:p>
            <a:pPr>
              <a:buFont typeface="Arial" charset="0"/>
              <a:buNone/>
            </a:pPr>
            <a:endParaRPr lang="sl-SI" sz="2000" smtClean="0">
              <a:solidFill>
                <a:srgbClr val="004833"/>
              </a:solidFill>
              <a:latin typeface="Arial" charset="0"/>
            </a:endParaRPr>
          </a:p>
          <a:p>
            <a:pPr>
              <a:buFont typeface="Arial" charset="0"/>
              <a:buNone/>
            </a:pPr>
            <a:r>
              <a:rPr lang="sl-SI" sz="2000" smtClean="0">
                <a:solidFill>
                  <a:srgbClr val="004833"/>
                </a:solidFill>
                <a:latin typeface="Arial" charset="0"/>
              </a:rPr>
              <a:t>Zaradi potreb po omogočanju zaščitenih delovnih </a:t>
            </a:r>
          </a:p>
          <a:p>
            <a:pPr>
              <a:buFont typeface="Arial" charset="0"/>
              <a:buNone/>
            </a:pPr>
            <a:r>
              <a:rPr lang="sl-SI" sz="2000" smtClean="0">
                <a:solidFill>
                  <a:srgbClr val="004833"/>
                </a:solidFill>
                <a:latin typeface="Arial" charset="0"/>
              </a:rPr>
              <a:t>mest: </a:t>
            </a:r>
          </a:p>
          <a:p>
            <a:pPr>
              <a:buFont typeface="Arial" charset="0"/>
              <a:buNone/>
            </a:pPr>
            <a:endParaRPr lang="sl-SI" sz="2000" smtClean="0">
              <a:solidFill>
                <a:srgbClr val="004833"/>
              </a:solidFill>
              <a:latin typeface="Arial" charset="0"/>
            </a:endParaRPr>
          </a:p>
          <a:p>
            <a:r>
              <a:rPr lang="sl-SI" sz="2800" b="1" smtClean="0">
                <a:solidFill>
                  <a:srgbClr val="004833"/>
                </a:solidFill>
                <a:latin typeface="Arial" charset="0"/>
              </a:rPr>
              <a:t>Zaposlitveni center Zarja</a:t>
            </a:r>
            <a:r>
              <a:rPr lang="sl-SI" sz="3600" b="1" smtClean="0">
                <a:solidFill>
                  <a:srgbClr val="004833"/>
                </a:solidFill>
                <a:latin typeface="Arial" charset="0"/>
              </a:rPr>
              <a:t> </a:t>
            </a:r>
            <a:r>
              <a:rPr lang="sl-SI" sz="3600" smtClean="0">
                <a:solidFill>
                  <a:srgbClr val="004833"/>
                </a:solidFill>
                <a:latin typeface="Arial" charset="0"/>
              </a:rPr>
              <a:t>–</a:t>
            </a:r>
            <a:r>
              <a:rPr lang="sl-SI" sz="2800" smtClean="0">
                <a:solidFill>
                  <a:srgbClr val="004833"/>
                </a:solidFill>
                <a:latin typeface="Arial" charset="0"/>
              </a:rPr>
              <a:t> </a:t>
            </a:r>
          </a:p>
          <a:p>
            <a:pPr>
              <a:buFont typeface="Arial" charset="0"/>
              <a:buNone/>
            </a:pPr>
            <a:r>
              <a:rPr lang="sl-SI" sz="2000" smtClean="0">
                <a:solidFill>
                  <a:srgbClr val="004833"/>
                </a:solidFill>
                <a:latin typeface="Arial" charset="0"/>
              </a:rPr>
              <a:t>ustanovitev leta 2009</a:t>
            </a:r>
          </a:p>
        </p:txBody>
      </p:sp>
      <p:pic>
        <p:nvPicPr>
          <p:cNvPr id="3082" name="Picture 12"/>
          <p:cNvPicPr>
            <a:picLocks noChangeAspect="1" noChangeArrowheads="1"/>
          </p:cNvPicPr>
          <p:nvPr/>
        </p:nvPicPr>
        <p:blipFill>
          <a:blip r:embed="rId4" cstate="screen"/>
          <a:srcRect/>
          <a:stretch>
            <a:fillRect/>
          </a:stretch>
        </p:blipFill>
        <p:spPr bwMode="auto">
          <a:xfrm>
            <a:off x="6227763" y="1773238"/>
            <a:ext cx="2663825" cy="388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21506"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21507"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6858000" y="3500438"/>
            <a:ext cx="1785938" cy="1785937"/>
          </a:xfrm>
          <a:prstGeom prst="rect">
            <a:avLst/>
          </a:prstGeom>
        </p:spPr>
        <p:style>
          <a:lnRef idx="2">
            <a:schemeClr val="dk1"/>
          </a:lnRef>
          <a:fillRef idx="1">
            <a:schemeClr val="lt1"/>
          </a:fillRef>
          <a:effectRef idx="0">
            <a:schemeClr val="dk1"/>
          </a:effectRef>
          <a:fontRef idx="minor">
            <a:schemeClr val="dk1"/>
          </a:fontRef>
        </p:style>
        <p:txBody>
          <a:bodyPr anchor="ctr">
            <a:normAutofit/>
          </a:bodyPr>
          <a:lstStyle/>
          <a:p>
            <a:pPr algn="ctr" fontAlgn="auto">
              <a:spcAft>
                <a:spcPts val="0"/>
              </a:spcAft>
              <a:defRPr/>
            </a:pPr>
            <a:r>
              <a:rPr lang="sl-SI" sz="2000" b="1" i="1" dirty="0">
                <a:solidFill>
                  <a:srgbClr val="004833"/>
                </a:solidFill>
                <a:latin typeface="Arial" pitchFamily="34" charset="0"/>
                <a:ea typeface="+mj-ea"/>
                <a:cs typeface="Arial" pitchFamily="34" charset="0"/>
              </a:rPr>
              <a:t>Pripravljen avtoklav za sterilizacijo</a:t>
            </a:r>
            <a:endParaRPr lang="sl-SI" sz="2000" b="1" i="1" dirty="0">
              <a:solidFill>
                <a:srgbClr val="004833"/>
              </a:solidFill>
              <a:latin typeface="Arial" pitchFamily="34" charset="0"/>
              <a:ea typeface="+mj-ea"/>
              <a:cs typeface="Arial" pitchFamily="34" charset="0"/>
            </a:endParaRPr>
          </a:p>
        </p:txBody>
      </p:sp>
      <p:pic>
        <p:nvPicPr>
          <p:cNvPr id="21509" name="Picture 8" descr="sep 2011  mar 2012 488"/>
          <p:cNvPicPr>
            <a:picLocks noChangeAspect="1" noChangeArrowheads="1"/>
          </p:cNvPicPr>
          <p:nvPr/>
        </p:nvPicPr>
        <p:blipFill>
          <a:blip r:embed="rId4" cstate="screen"/>
          <a:srcRect/>
          <a:stretch>
            <a:fillRect/>
          </a:stretch>
        </p:blipFill>
        <p:spPr bwMode="auto">
          <a:xfrm>
            <a:off x="1714500" y="357188"/>
            <a:ext cx="4589463" cy="612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22530"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22531"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pic>
        <p:nvPicPr>
          <p:cNvPr id="22533" name="Picture 5" descr="C:\Users\juhuhu\Desktop\Nova mapa\IMG_8871.JPG"/>
          <p:cNvPicPr>
            <a:picLocks noChangeAspect="1" noChangeArrowheads="1"/>
          </p:cNvPicPr>
          <p:nvPr/>
        </p:nvPicPr>
        <p:blipFill>
          <a:blip r:embed="rId4" cstate="screen"/>
          <a:srcRect/>
          <a:stretch>
            <a:fillRect/>
          </a:stretch>
        </p:blipFill>
        <p:spPr bwMode="auto">
          <a:xfrm>
            <a:off x="928688" y="428625"/>
            <a:ext cx="5072062" cy="5929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23554"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23555"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23560" name="Picture 8" descr="sep 2011  mar 2012 491"/>
          <p:cNvPicPr>
            <a:picLocks noChangeAspect="1" noChangeArrowheads="1"/>
          </p:cNvPicPr>
          <p:nvPr/>
        </p:nvPicPr>
        <p:blipFill>
          <a:blip r:embed="rId4" cstate="screen"/>
          <a:srcRect/>
          <a:stretch>
            <a:fillRect/>
          </a:stretch>
        </p:blipFill>
        <p:spPr bwMode="auto">
          <a:xfrm>
            <a:off x="468313" y="1052513"/>
            <a:ext cx="7127875" cy="5348287"/>
          </a:xfrm>
          <a:prstGeom prst="rect">
            <a:avLst/>
          </a:prstGeom>
          <a:noFill/>
          <a:ln w="9525">
            <a:noFill/>
            <a:miter lim="800000"/>
            <a:headEnd/>
            <a:tailEnd/>
          </a:ln>
        </p:spPr>
      </p:pic>
      <p:sp>
        <p:nvSpPr>
          <p:cNvPr id="23561" name="Rectangle 9"/>
          <p:cNvSpPr>
            <a:spLocks noGrp="1"/>
          </p:cNvSpPr>
          <p:nvPr>
            <p:ph type="title" idx="4294967295"/>
          </p:nvPr>
        </p:nvSpPr>
        <p:spPr>
          <a:xfrm>
            <a:off x="468313" y="260350"/>
            <a:ext cx="6562725" cy="1143000"/>
          </a:xfrm>
        </p:spPr>
        <p:txBody>
          <a:bodyPr/>
          <a:lstStyle/>
          <a:p>
            <a:r>
              <a:rPr lang="sl-SI" sz="2000" b="1" smtClean="0">
                <a:latin typeface="Arial" charset="0"/>
              </a:rPr>
              <a:t>Substrati, pripravljeni na cepitev</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24578"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24579"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sp>
        <p:nvSpPr>
          <p:cNvPr id="24584" name="Rectangle 9"/>
          <p:cNvSpPr>
            <a:spLocks noGrp="1"/>
          </p:cNvSpPr>
          <p:nvPr>
            <p:ph type="title" idx="4294967295"/>
          </p:nvPr>
        </p:nvSpPr>
        <p:spPr>
          <a:xfrm>
            <a:off x="4786313" y="274638"/>
            <a:ext cx="3900487" cy="1143000"/>
          </a:xfrm>
        </p:spPr>
        <p:txBody>
          <a:bodyPr/>
          <a:lstStyle/>
          <a:p>
            <a:r>
              <a:rPr lang="sl-SI" sz="2000" b="1" smtClean="0">
                <a:latin typeface="Arial" charset="0"/>
              </a:rPr>
              <a:t>micelij</a:t>
            </a:r>
          </a:p>
        </p:txBody>
      </p:sp>
      <p:pic>
        <p:nvPicPr>
          <p:cNvPr id="24585" name="Picture 8" descr="C:\Users\juhuhu\Desktop\Nova mapa\IMG_8888.JPG"/>
          <p:cNvPicPr>
            <a:picLocks noChangeAspect="1" noChangeArrowheads="1"/>
          </p:cNvPicPr>
          <p:nvPr/>
        </p:nvPicPr>
        <p:blipFill>
          <a:blip r:embed="rId4" cstate="screen"/>
          <a:srcRect/>
          <a:stretch>
            <a:fillRect/>
          </a:stretch>
        </p:blipFill>
        <p:spPr bwMode="auto">
          <a:xfrm>
            <a:off x="500063" y="1214438"/>
            <a:ext cx="714375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25602"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25603"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25608" name="Picture 8" descr="sep 2011  mar 2012 503"/>
          <p:cNvPicPr>
            <a:picLocks noChangeAspect="1" noChangeArrowheads="1"/>
          </p:cNvPicPr>
          <p:nvPr/>
        </p:nvPicPr>
        <p:blipFill>
          <a:blip r:embed="rId4" cstate="screen"/>
          <a:srcRect/>
          <a:stretch>
            <a:fillRect/>
          </a:stretch>
        </p:blipFill>
        <p:spPr bwMode="auto">
          <a:xfrm>
            <a:off x="395288" y="1125538"/>
            <a:ext cx="6986587" cy="5238750"/>
          </a:xfrm>
          <a:prstGeom prst="rect">
            <a:avLst/>
          </a:prstGeom>
          <a:noFill/>
          <a:ln w="9525">
            <a:noFill/>
            <a:miter lim="800000"/>
            <a:headEnd/>
            <a:tailEnd/>
          </a:ln>
        </p:spPr>
      </p:pic>
      <p:sp>
        <p:nvSpPr>
          <p:cNvPr id="25609" name="Rectangle 9"/>
          <p:cNvSpPr>
            <a:spLocks noGrp="1"/>
          </p:cNvSpPr>
          <p:nvPr>
            <p:ph type="title" idx="4294967295"/>
          </p:nvPr>
        </p:nvSpPr>
        <p:spPr>
          <a:xfrm>
            <a:off x="2051050" y="274638"/>
            <a:ext cx="6635750" cy="1143000"/>
          </a:xfrm>
        </p:spPr>
        <p:txBody>
          <a:bodyPr/>
          <a:lstStyle/>
          <a:p>
            <a:r>
              <a:rPr lang="sl-SI" sz="2000" b="1" smtClean="0">
                <a:latin typeface="Arial" charset="0"/>
              </a:rPr>
              <a:t>Priprava na cepljenje micelija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26626"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26627"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26632" name="Picture 8" descr="sep 2011  mar 2012 509"/>
          <p:cNvPicPr>
            <a:picLocks noChangeAspect="1" noChangeArrowheads="1"/>
          </p:cNvPicPr>
          <p:nvPr/>
        </p:nvPicPr>
        <p:blipFill>
          <a:blip r:embed="rId4" cstate="screen"/>
          <a:srcRect/>
          <a:stretch>
            <a:fillRect/>
          </a:stretch>
        </p:blipFill>
        <p:spPr bwMode="auto">
          <a:xfrm>
            <a:off x="250825" y="260350"/>
            <a:ext cx="7273925" cy="545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27650"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27651"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27656" name="Picture 8" descr="sep 2011  mar 2012 505"/>
          <p:cNvPicPr>
            <a:picLocks noChangeAspect="1" noChangeArrowheads="1"/>
          </p:cNvPicPr>
          <p:nvPr/>
        </p:nvPicPr>
        <p:blipFill>
          <a:blip r:embed="rId4" cstate="screen"/>
          <a:srcRect/>
          <a:stretch>
            <a:fillRect/>
          </a:stretch>
        </p:blipFill>
        <p:spPr bwMode="auto">
          <a:xfrm>
            <a:off x="395288" y="404813"/>
            <a:ext cx="7056437" cy="5291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28674"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28675"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28680" name="Picture 8" descr="C:\Users\juhuhu\AppData\Local\Microsoft\Windows\Temporary Internet Files\Content.Word\IMG_8810.jpg"/>
          <p:cNvPicPr>
            <a:picLocks noChangeAspect="1" noChangeArrowheads="1"/>
          </p:cNvPicPr>
          <p:nvPr/>
        </p:nvPicPr>
        <p:blipFill>
          <a:blip r:embed="rId4" cstate="screen"/>
          <a:srcRect/>
          <a:stretch>
            <a:fillRect/>
          </a:stretch>
        </p:blipFill>
        <p:spPr bwMode="auto">
          <a:xfrm>
            <a:off x="214313" y="357188"/>
            <a:ext cx="7286625" cy="5643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29698"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29699"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29704" name="Picture 8" descr="sep 2011  mar 2012 517"/>
          <p:cNvPicPr>
            <a:picLocks noChangeAspect="1" noChangeArrowheads="1"/>
          </p:cNvPicPr>
          <p:nvPr/>
        </p:nvPicPr>
        <p:blipFill>
          <a:blip r:embed="rId4" cstate="screen"/>
          <a:srcRect/>
          <a:stretch>
            <a:fillRect/>
          </a:stretch>
        </p:blipFill>
        <p:spPr bwMode="auto">
          <a:xfrm>
            <a:off x="323850" y="404813"/>
            <a:ext cx="7127875" cy="534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30722"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30723"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30728" name="Picture 8" descr="sep 2011  mar 2012 511"/>
          <p:cNvPicPr>
            <a:picLocks noChangeAspect="1" noChangeArrowheads="1"/>
          </p:cNvPicPr>
          <p:nvPr/>
        </p:nvPicPr>
        <p:blipFill>
          <a:blip r:embed="rId4" cstate="screen"/>
          <a:srcRect/>
          <a:stretch>
            <a:fillRect/>
          </a:stretch>
        </p:blipFill>
        <p:spPr bwMode="auto">
          <a:xfrm>
            <a:off x="285750" y="285750"/>
            <a:ext cx="4375150" cy="5837238"/>
          </a:xfrm>
          <a:prstGeom prst="rect">
            <a:avLst/>
          </a:prstGeom>
          <a:noFill/>
          <a:ln w="9525">
            <a:noFill/>
            <a:miter lim="800000"/>
            <a:headEnd/>
            <a:tailEnd/>
          </a:ln>
        </p:spPr>
      </p:pic>
      <p:pic>
        <p:nvPicPr>
          <p:cNvPr id="30729" name="Picture 8" descr="C:\Users\juhuhu\Desktop\Nova mapa\IMG_8880.JPG"/>
          <p:cNvPicPr>
            <a:picLocks noChangeAspect="1" noChangeArrowheads="1"/>
          </p:cNvPicPr>
          <p:nvPr/>
        </p:nvPicPr>
        <p:blipFill>
          <a:blip r:embed="rId5" cstate="screen"/>
          <a:srcRect/>
          <a:stretch>
            <a:fillRect/>
          </a:stretch>
        </p:blipFill>
        <p:spPr bwMode="auto">
          <a:xfrm>
            <a:off x="5000625" y="1928813"/>
            <a:ext cx="3421063" cy="456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4098"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4099"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sp>
        <p:nvSpPr>
          <p:cNvPr id="4104" name="Title 13"/>
          <p:cNvSpPr>
            <a:spLocks noGrp="1"/>
          </p:cNvSpPr>
          <p:nvPr>
            <p:ph type="title"/>
          </p:nvPr>
        </p:nvSpPr>
        <p:spPr/>
        <p:txBody>
          <a:bodyPr/>
          <a:lstStyle/>
          <a:p>
            <a:pPr algn="l"/>
            <a:r>
              <a:rPr lang="sl-SI" sz="2000" b="1" smtClean="0">
                <a:solidFill>
                  <a:srgbClr val="004833"/>
                </a:solidFill>
                <a:latin typeface="Arial" charset="0"/>
              </a:rPr>
              <a:t>DNEVNI PROGRAMI V ZAVODU ZARJA IN VZROKI ZA </a:t>
            </a:r>
            <a:br>
              <a:rPr lang="sl-SI" sz="2000" b="1" smtClean="0">
                <a:solidFill>
                  <a:srgbClr val="004833"/>
                </a:solidFill>
                <a:latin typeface="Arial" charset="0"/>
              </a:rPr>
            </a:br>
            <a:r>
              <a:rPr lang="sl-SI" sz="2000" b="1" smtClean="0">
                <a:solidFill>
                  <a:srgbClr val="004833"/>
                </a:solidFill>
                <a:latin typeface="Arial" charset="0"/>
              </a:rPr>
              <a:t>NASTANEK ZELENEGA PROGRAMA</a:t>
            </a:r>
          </a:p>
        </p:txBody>
      </p:sp>
      <p:sp>
        <p:nvSpPr>
          <p:cNvPr id="4105" name="Content Placeholder 14"/>
          <p:cNvSpPr>
            <a:spLocks noGrp="1"/>
          </p:cNvSpPr>
          <p:nvPr>
            <p:ph sz="half" idx="1"/>
          </p:nvPr>
        </p:nvSpPr>
        <p:spPr/>
        <p:txBody>
          <a:bodyPr/>
          <a:lstStyle/>
          <a:p>
            <a:pPr>
              <a:lnSpc>
                <a:spcPct val="80000"/>
              </a:lnSpc>
            </a:pPr>
            <a:r>
              <a:rPr lang="sl-SI" sz="1600" smtClean="0">
                <a:solidFill>
                  <a:srgbClr val="004833"/>
                </a:solidFill>
                <a:latin typeface="Arial" charset="0"/>
              </a:rPr>
              <a:t>Dnevni program je organiziran v obliki različnih programov, ki se nadgrajujejo po zahtevnosti, glede na potrebe in sposobnosti posameznikov:</a:t>
            </a:r>
          </a:p>
          <a:p>
            <a:pPr>
              <a:lnSpc>
                <a:spcPct val="80000"/>
              </a:lnSpc>
            </a:pPr>
            <a:r>
              <a:rPr lang="sl-SI" sz="1600" b="1" smtClean="0">
                <a:solidFill>
                  <a:srgbClr val="004833"/>
                </a:solidFill>
                <a:latin typeface="Arial" charset="0"/>
              </a:rPr>
              <a:t>1.REHABILITACIJSKI </a:t>
            </a:r>
            <a:r>
              <a:rPr lang="sl-SI" sz="1600" smtClean="0">
                <a:solidFill>
                  <a:srgbClr val="004833"/>
                </a:solidFill>
                <a:latin typeface="Arial" charset="0"/>
              </a:rPr>
              <a:t> je namenjen najtežje poškodovanim</a:t>
            </a:r>
          </a:p>
          <a:p>
            <a:pPr>
              <a:lnSpc>
                <a:spcPct val="80000"/>
              </a:lnSpc>
            </a:pPr>
            <a:endParaRPr lang="sl-SI" sz="1600" smtClean="0">
              <a:solidFill>
                <a:srgbClr val="004833"/>
              </a:solidFill>
              <a:latin typeface="Arial" charset="0"/>
            </a:endParaRPr>
          </a:p>
          <a:p>
            <a:pPr>
              <a:lnSpc>
                <a:spcPct val="80000"/>
              </a:lnSpc>
            </a:pPr>
            <a:endParaRPr lang="sl-SI" sz="1600" smtClean="0">
              <a:solidFill>
                <a:srgbClr val="004833"/>
              </a:solidFill>
              <a:latin typeface="Arial" charset="0"/>
            </a:endParaRPr>
          </a:p>
          <a:p>
            <a:pPr>
              <a:lnSpc>
                <a:spcPct val="80000"/>
              </a:lnSpc>
              <a:buFont typeface="Arial" charset="0"/>
              <a:buNone/>
            </a:pPr>
            <a:endParaRPr lang="sl-SI" sz="1600" smtClean="0">
              <a:solidFill>
                <a:srgbClr val="004833"/>
              </a:solidFill>
              <a:latin typeface="Arial" charset="0"/>
            </a:endParaRPr>
          </a:p>
          <a:p>
            <a:pPr>
              <a:lnSpc>
                <a:spcPct val="80000"/>
              </a:lnSpc>
            </a:pPr>
            <a:endParaRPr lang="sl-SI" sz="1600" smtClean="0">
              <a:solidFill>
                <a:srgbClr val="004833"/>
              </a:solidFill>
              <a:latin typeface="Arial" charset="0"/>
            </a:endParaRPr>
          </a:p>
          <a:p>
            <a:pPr>
              <a:lnSpc>
                <a:spcPct val="80000"/>
              </a:lnSpc>
            </a:pPr>
            <a:endParaRPr lang="sl-SI" sz="1600" smtClean="0">
              <a:solidFill>
                <a:srgbClr val="004833"/>
              </a:solidFill>
              <a:latin typeface="Arial" charset="0"/>
            </a:endParaRPr>
          </a:p>
          <a:p>
            <a:pPr>
              <a:lnSpc>
                <a:spcPct val="80000"/>
              </a:lnSpc>
            </a:pPr>
            <a:endParaRPr lang="sl-SI" sz="1600" smtClean="0">
              <a:solidFill>
                <a:srgbClr val="004833"/>
              </a:solidFill>
              <a:latin typeface="Arial" charset="0"/>
            </a:endParaRPr>
          </a:p>
          <a:p>
            <a:pPr>
              <a:lnSpc>
                <a:spcPct val="80000"/>
              </a:lnSpc>
            </a:pPr>
            <a:r>
              <a:rPr lang="sl-SI" sz="1600" b="1" smtClean="0">
                <a:solidFill>
                  <a:srgbClr val="004833"/>
                </a:solidFill>
                <a:latin typeface="Arial" charset="0"/>
              </a:rPr>
              <a:t>2.DELOVNI </a:t>
            </a:r>
            <a:r>
              <a:rPr lang="sl-SI" sz="1600" smtClean="0">
                <a:solidFill>
                  <a:srgbClr val="004833"/>
                </a:solidFill>
                <a:latin typeface="Arial" charset="0"/>
              </a:rPr>
              <a:t> je namenjena tistim, ki so sposobni izvajati različna enostavna dela </a:t>
            </a:r>
          </a:p>
          <a:p>
            <a:pPr>
              <a:lnSpc>
                <a:spcPct val="80000"/>
              </a:lnSpc>
            </a:pPr>
            <a:r>
              <a:rPr lang="sl-SI" sz="1600" b="1" smtClean="0">
                <a:solidFill>
                  <a:srgbClr val="004833"/>
                </a:solidFill>
                <a:latin typeface="Arial" charset="0"/>
              </a:rPr>
              <a:t>3.PROGRAM INTEGRIRANE ZAPOSLITVE,</a:t>
            </a:r>
            <a:r>
              <a:rPr lang="sl-SI" sz="1600" smtClean="0">
                <a:solidFill>
                  <a:srgbClr val="004833"/>
                </a:solidFill>
                <a:latin typeface="Arial" charset="0"/>
              </a:rPr>
              <a:t> ki nudi možnost zaposlitve pod posebnimi pogoji v podjetjih</a:t>
            </a:r>
          </a:p>
        </p:txBody>
      </p:sp>
      <p:sp>
        <p:nvSpPr>
          <p:cNvPr id="4106" name="Content Placeholder 15"/>
          <p:cNvSpPr>
            <a:spLocks noGrp="1"/>
          </p:cNvSpPr>
          <p:nvPr>
            <p:ph sz="half" idx="2"/>
          </p:nvPr>
        </p:nvSpPr>
        <p:spPr/>
        <p:txBody>
          <a:bodyPr/>
          <a:lstStyle/>
          <a:p>
            <a:pPr>
              <a:lnSpc>
                <a:spcPct val="80000"/>
              </a:lnSpc>
            </a:pPr>
            <a:r>
              <a:rPr lang="sl-SI" sz="1600" smtClean="0">
                <a:solidFill>
                  <a:srgbClr val="004833"/>
                </a:solidFill>
                <a:latin typeface="Arial" charset="0"/>
              </a:rPr>
              <a:t>Med 2. in 3. programom nam je manjkal vsebinski program, ki bi nudil lastno redno organizirano proizvodno delo v še zaščitenem okolju., kjer je priložnost naučiti se rednih delovnih navad, medosebnih odnosov in tolerance do sodelavcev in ostalih značilnosti delovnega procesa. </a:t>
            </a:r>
          </a:p>
          <a:p>
            <a:pPr>
              <a:lnSpc>
                <a:spcPct val="80000"/>
              </a:lnSpc>
            </a:pPr>
            <a:endParaRPr lang="sl-SI" sz="1600" smtClean="0">
              <a:solidFill>
                <a:srgbClr val="004833"/>
              </a:solidFill>
              <a:latin typeface="Arial" charset="0"/>
            </a:endParaRPr>
          </a:p>
          <a:p>
            <a:pPr>
              <a:lnSpc>
                <a:spcPct val="80000"/>
              </a:lnSpc>
            </a:pPr>
            <a:r>
              <a:rPr lang="sl-SI" sz="1600" smtClean="0">
                <a:solidFill>
                  <a:srgbClr val="004833"/>
                </a:solidFill>
                <a:latin typeface="Arial" charset="0"/>
              </a:rPr>
              <a:t>Iskali smo primerno vsebino in se odločili za </a:t>
            </a:r>
            <a:r>
              <a:rPr lang="sl-SI" sz="1600" b="1" smtClean="0">
                <a:solidFill>
                  <a:srgbClr val="004833"/>
                </a:solidFill>
                <a:latin typeface="Arial" charset="0"/>
              </a:rPr>
              <a:t>gojenje gob šitake.</a:t>
            </a:r>
            <a:r>
              <a:rPr lang="sl-SI" sz="1600" smtClean="0">
                <a:solidFill>
                  <a:srgbClr val="004833"/>
                </a:solidFill>
                <a:latin typeface="Arial" charset="0"/>
              </a:rPr>
              <a:t> </a:t>
            </a:r>
          </a:p>
          <a:p>
            <a:pPr>
              <a:buFont typeface="Arial" charset="0"/>
              <a:buNone/>
            </a:pPr>
            <a:endParaRPr lang="sl-SI" sz="1400" smtClean="0">
              <a:latin typeface="Arial" charset="0"/>
            </a:endParaRPr>
          </a:p>
        </p:txBody>
      </p:sp>
      <p:pic>
        <p:nvPicPr>
          <p:cNvPr id="4107" name="Picture 5" descr="Slika 012"/>
          <p:cNvPicPr>
            <a:picLocks noChangeAspect="1" noChangeArrowheads="1"/>
          </p:cNvPicPr>
          <p:nvPr/>
        </p:nvPicPr>
        <p:blipFill>
          <a:blip r:embed="rId4" cstate="screen">
            <a:lum contrast="12000"/>
          </a:blip>
          <a:srcRect/>
          <a:stretch>
            <a:fillRect/>
          </a:stretch>
        </p:blipFill>
        <p:spPr bwMode="auto">
          <a:xfrm>
            <a:off x="900113" y="2997200"/>
            <a:ext cx="1746250" cy="1309688"/>
          </a:xfrm>
          <a:prstGeom prst="rect">
            <a:avLst/>
          </a:prstGeom>
          <a:noFill/>
          <a:ln w="9525">
            <a:noFill/>
            <a:miter lim="800000"/>
            <a:headEnd/>
            <a:tailEnd/>
          </a:ln>
        </p:spPr>
      </p:pic>
      <p:pic>
        <p:nvPicPr>
          <p:cNvPr id="4108" name="Picture 6" descr="Zeleni program 15"/>
          <p:cNvPicPr>
            <a:picLocks noChangeAspect="1" noChangeArrowheads="1"/>
          </p:cNvPicPr>
          <p:nvPr/>
        </p:nvPicPr>
        <p:blipFill>
          <a:blip r:embed="rId5" cstate="screen"/>
          <a:srcRect/>
          <a:stretch>
            <a:fillRect/>
          </a:stretch>
        </p:blipFill>
        <p:spPr bwMode="auto">
          <a:xfrm>
            <a:off x="5219700" y="4149725"/>
            <a:ext cx="2663825" cy="178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31746"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31747"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31752" name="Picture 9" descr="sep 2011  mar 2012 501"/>
          <p:cNvPicPr>
            <a:picLocks noChangeAspect="1" noChangeArrowheads="1"/>
          </p:cNvPicPr>
          <p:nvPr/>
        </p:nvPicPr>
        <p:blipFill>
          <a:blip r:embed="rId4" cstate="screen"/>
          <a:srcRect/>
          <a:stretch>
            <a:fillRect/>
          </a:stretch>
        </p:blipFill>
        <p:spPr bwMode="auto">
          <a:xfrm>
            <a:off x="357188" y="428625"/>
            <a:ext cx="7146925"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32770"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32771"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4143375" cy="704850"/>
          </a:xfrm>
          <a:prstGeom prst="rect">
            <a:avLst/>
          </a:prstGeom>
        </p:spPr>
        <p:txBody>
          <a:bodyPr anchor="ctr">
            <a:normAutofit/>
          </a:bodyPr>
          <a:lstStyle/>
          <a:p>
            <a:pPr algn="ctr" fontAlgn="auto">
              <a:spcAft>
                <a:spcPts val="0"/>
              </a:spcAft>
              <a:defRPr/>
            </a:pPr>
            <a:r>
              <a:rPr lang="sl-SI" sz="4000" b="1" dirty="0">
                <a:solidFill>
                  <a:srgbClr val="004833"/>
                </a:solidFill>
                <a:latin typeface="Arial" pitchFamily="34" charset="0"/>
                <a:ea typeface="+mj-ea"/>
                <a:cs typeface="Arial" pitchFamily="34" charset="0"/>
              </a:rPr>
              <a:t>zorenje</a:t>
            </a:r>
            <a:endParaRPr lang="sl-SI" sz="4000" b="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32776" name="Picture 8" descr="C:\Users\juhuhu\Desktop\Nova mapa\IMG_8845.JPG"/>
          <p:cNvPicPr>
            <a:picLocks noChangeAspect="1" noChangeArrowheads="1"/>
          </p:cNvPicPr>
          <p:nvPr/>
        </p:nvPicPr>
        <p:blipFill>
          <a:blip r:embed="rId4" cstate="screen"/>
          <a:srcRect/>
          <a:stretch>
            <a:fillRect/>
          </a:stretch>
        </p:blipFill>
        <p:spPr bwMode="auto">
          <a:xfrm>
            <a:off x="285750" y="1500188"/>
            <a:ext cx="3643313" cy="4429125"/>
          </a:xfrm>
          <a:prstGeom prst="rect">
            <a:avLst/>
          </a:prstGeom>
          <a:noFill/>
          <a:ln w="9525">
            <a:noFill/>
            <a:miter lim="800000"/>
            <a:headEnd/>
            <a:tailEnd/>
          </a:ln>
        </p:spPr>
      </p:pic>
      <p:pic>
        <p:nvPicPr>
          <p:cNvPr id="32777" name="Picture 9" descr="C:\Users\juhuhu\Desktop\Nova mapa\IMG_8846.JPG"/>
          <p:cNvPicPr>
            <a:picLocks noChangeAspect="1" noChangeArrowheads="1"/>
          </p:cNvPicPr>
          <p:nvPr/>
        </p:nvPicPr>
        <p:blipFill>
          <a:blip r:embed="rId5" cstate="screen"/>
          <a:srcRect/>
          <a:stretch>
            <a:fillRect/>
          </a:stretch>
        </p:blipFill>
        <p:spPr bwMode="auto">
          <a:xfrm>
            <a:off x="4286250" y="1357313"/>
            <a:ext cx="4357688" cy="478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33794"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33795"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33800" name="Picture 8" descr="C:\Users\juhuhu\Desktop\Nova mapa\IMG_8839.JPG"/>
          <p:cNvPicPr>
            <a:picLocks noChangeAspect="1" noChangeArrowheads="1"/>
          </p:cNvPicPr>
          <p:nvPr/>
        </p:nvPicPr>
        <p:blipFill>
          <a:blip r:embed="rId4" cstate="screen"/>
          <a:srcRect/>
          <a:stretch>
            <a:fillRect/>
          </a:stretch>
        </p:blipFill>
        <p:spPr bwMode="auto">
          <a:xfrm>
            <a:off x="561975" y="884238"/>
            <a:ext cx="3836988" cy="5118100"/>
          </a:xfrm>
          <a:prstGeom prst="rect">
            <a:avLst/>
          </a:prstGeom>
          <a:noFill/>
          <a:ln w="9525">
            <a:noFill/>
            <a:miter lim="800000"/>
            <a:headEnd/>
            <a:tailEnd/>
          </a:ln>
        </p:spPr>
      </p:pic>
      <p:pic>
        <p:nvPicPr>
          <p:cNvPr id="33801" name="Picture 9" descr="C:\Users\juhuhu\Desktop\Nova mapa\IMG_8840.JPG"/>
          <p:cNvPicPr>
            <a:picLocks noChangeAspect="1" noChangeArrowheads="1"/>
          </p:cNvPicPr>
          <p:nvPr/>
        </p:nvPicPr>
        <p:blipFill>
          <a:blip r:embed="rId5" cstate="screen"/>
          <a:srcRect/>
          <a:stretch>
            <a:fillRect/>
          </a:stretch>
        </p:blipFill>
        <p:spPr bwMode="auto">
          <a:xfrm>
            <a:off x="4857750" y="1214438"/>
            <a:ext cx="3476625" cy="4637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34818"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34819"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34824" name="Picture 5" descr="C:\Users\juhuhu\Desktop\Nova mapa\IMG_8851.JPG"/>
          <p:cNvPicPr>
            <a:picLocks noChangeAspect="1" noChangeArrowheads="1"/>
          </p:cNvPicPr>
          <p:nvPr/>
        </p:nvPicPr>
        <p:blipFill>
          <a:blip r:embed="rId4" cstate="screen"/>
          <a:srcRect/>
          <a:stretch>
            <a:fillRect/>
          </a:stretch>
        </p:blipFill>
        <p:spPr bwMode="auto">
          <a:xfrm>
            <a:off x="285750" y="428625"/>
            <a:ext cx="3470275" cy="4630738"/>
          </a:xfrm>
          <a:prstGeom prst="rect">
            <a:avLst/>
          </a:prstGeom>
          <a:noFill/>
          <a:ln w="9525">
            <a:noFill/>
            <a:miter lim="800000"/>
            <a:headEnd/>
            <a:tailEnd/>
          </a:ln>
        </p:spPr>
      </p:pic>
      <p:pic>
        <p:nvPicPr>
          <p:cNvPr id="34825" name="Picture 8" descr="C:\Users\juhuhu\Desktop\Nova mapa\IMG_8852.JPG"/>
          <p:cNvPicPr>
            <a:picLocks noChangeAspect="1" noChangeArrowheads="1"/>
          </p:cNvPicPr>
          <p:nvPr/>
        </p:nvPicPr>
        <p:blipFill>
          <a:blip r:embed="rId5" cstate="screen"/>
          <a:srcRect/>
          <a:stretch>
            <a:fillRect/>
          </a:stretch>
        </p:blipFill>
        <p:spPr bwMode="auto">
          <a:xfrm>
            <a:off x="4286250" y="1214438"/>
            <a:ext cx="3727450" cy="497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35842"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35843"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35848" name="Picture 5" descr="C:\Users\juhuhu\Desktop\Nova mapa\IMG_8855.JPG"/>
          <p:cNvPicPr>
            <a:picLocks noChangeAspect="1" noChangeArrowheads="1"/>
          </p:cNvPicPr>
          <p:nvPr/>
        </p:nvPicPr>
        <p:blipFill>
          <a:blip r:embed="rId4" cstate="screen"/>
          <a:srcRect/>
          <a:stretch>
            <a:fillRect/>
          </a:stretch>
        </p:blipFill>
        <p:spPr bwMode="auto">
          <a:xfrm>
            <a:off x="357188" y="500063"/>
            <a:ext cx="3786187" cy="5214937"/>
          </a:xfrm>
          <a:prstGeom prst="rect">
            <a:avLst/>
          </a:prstGeom>
          <a:noFill/>
          <a:ln w="9525">
            <a:noFill/>
            <a:miter lim="800000"/>
            <a:headEnd/>
            <a:tailEnd/>
          </a:ln>
        </p:spPr>
      </p:pic>
      <p:pic>
        <p:nvPicPr>
          <p:cNvPr id="35849" name="Picture 8" descr="C:\Users\juhuhu\Desktop\Nova mapa\IMG_8856.JPG"/>
          <p:cNvPicPr>
            <a:picLocks noChangeAspect="1" noChangeArrowheads="1"/>
          </p:cNvPicPr>
          <p:nvPr/>
        </p:nvPicPr>
        <p:blipFill>
          <a:blip r:embed="rId5" cstate="screen"/>
          <a:srcRect/>
          <a:stretch>
            <a:fillRect/>
          </a:stretch>
        </p:blipFill>
        <p:spPr bwMode="auto">
          <a:xfrm>
            <a:off x="4429125" y="1071563"/>
            <a:ext cx="3786188"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36866"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36867"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36872" name="Picture 8" descr="C:\Users\juhuhu\AppData\Local\Microsoft\Windows\Temporary Internet Files\Content.Word\IMG_8891.jpg"/>
          <p:cNvPicPr>
            <a:picLocks noChangeAspect="1" noChangeArrowheads="1"/>
          </p:cNvPicPr>
          <p:nvPr/>
        </p:nvPicPr>
        <p:blipFill>
          <a:blip r:embed="rId4" cstate="screen"/>
          <a:srcRect/>
          <a:stretch>
            <a:fillRect/>
          </a:stretch>
        </p:blipFill>
        <p:spPr bwMode="auto">
          <a:xfrm>
            <a:off x="1571625" y="428625"/>
            <a:ext cx="5643563"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37890"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37891"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37896" name="Picture 5" descr="C:\Users\juhuhu\AppData\Local\Microsoft\Windows\Temporary Internet Files\Content.Word\IMG_8835.jpg"/>
          <p:cNvPicPr>
            <a:picLocks noChangeAspect="1" noChangeArrowheads="1"/>
          </p:cNvPicPr>
          <p:nvPr/>
        </p:nvPicPr>
        <p:blipFill>
          <a:blip r:embed="rId4" cstate="screen"/>
          <a:srcRect/>
          <a:stretch>
            <a:fillRect/>
          </a:stretch>
        </p:blipFill>
        <p:spPr bwMode="auto">
          <a:xfrm>
            <a:off x="285750" y="285750"/>
            <a:ext cx="3857625" cy="5429250"/>
          </a:xfrm>
          <a:prstGeom prst="rect">
            <a:avLst/>
          </a:prstGeom>
          <a:noFill/>
          <a:ln w="9525">
            <a:noFill/>
            <a:miter lim="800000"/>
            <a:headEnd/>
            <a:tailEnd/>
          </a:ln>
        </p:spPr>
      </p:pic>
      <p:pic>
        <p:nvPicPr>
          <p:cNvPr id="37897" name="Picture 8" descr="C:\Users\juhuhu\Desktop\Nova mapa\IMG_8836.JPG"/>
          <p:cNvPicPr>
            <a:picLocks noChangeAspect="1" noChangeArrowheads="1"/>
          </p:cNvPicPr>
          <p:nvPr/>
        </p:nvPicPr>
        <p:blipFill>
          <a:blip r:embed="rId5" cstate="screen"/>
          <a:srcRect/>
          <a:stretch>
            <a:fillRect/>
          </a:stretch>
        </p:blipFill>
        <p:spPr bwMode="auto">
          <a:xfrm>
            <a:off x="4429125" y="1071563"/>
            <a:ext cx="3643313" cy="478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38914"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38915"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38919" name="Picture 8" descr="C:\Users\juhuhu\Desktop\DCIM\104CANON\IMG_0451.JPG"/>
          <p:cNvPicPr>
            <a:picLocks noChangeAspect="1" noChangeArrowheads="1"/>
          </p:cNvPicPr>
          <p:nvPr/>
        </p:nvPicPr>
        <p:blipFill>
          <a:blip r:embed="rId4" cstate="screen"/>
          <a:srcRect/>
          <a:stretch>
            <a:fillRect/>
          </a:stretch>
        </p:blipFill>
        <p:spPr bwMode="auto">
          <a:xfrm>
            <a:off x="285750" y="357188"/>
            <a:ext cx="4286250" cy="4727575"/>
          </a:xfrm>
          <a:prstGeom prst="rect">
            <a:avLst/>
          </a:prstGeom>
          <a:noFill/>
          <a:ln w="9525">
            <a:noFill/>
            <a:miter lim="800000"/>
            <a:headEnd/>
            <a:tailEnd/>
          </a:ln>
        </p:spPr>
      </p:pic>
      <p:pic>
        <p:nvPicPr>
          <p:cNvPr id="38920" name="Picture 9" descr="C:\Users\juhuhu\Desktop\DCIM\104CANON\IMG_0458.JPG"/>
          <p:cNvPicPr>
            <a:picLocks noChangeAspect="1" noChangeArrowheads="1"/>
          </p:cNvPicPr>
          <p:nvPr/>
        </p:nvPicPr>
        <p:blipFill>
          <a:blip r:embed="rId5" cstate="screen"/>
          <a:srcRect/>
          <a:stretch>
            <a:fillRect/>
          </a:stretch>
        </p:blipFill>
        <p:spPr bwMode="auto">
          <a:xfrm>
            <a:off x="4357688" y="1071563"/>
            <a:ext cx="4071937"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39938"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39939"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39943" name="Picture 8" descr="C:\Users\juhuhu\Desktop\DCIM\104CANON\IMG_0443.JPG"/>
          <p:cNvPicPr>
            <a:picLocks noChangeAspect="1" noChangeArrowheads="1"/>
          </p:cNvPicPr>
          <p:nvPr/>
        </p:nvPicPr>
        <p:blipFill>
          <a:blip r:embed="rId4" cstate="screen"/>
          <a:srcRect/>
          <a:stretch>
            <a:fillRect/>
          </a:stretch>
        </p:blipFill>
        <p:spPr bwMode="auto">
          <a:xfrm>
            <a:off x="250825" y="404813"/>
            <a:ext cx="5905500" cy="5643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40962"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40963"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r>
              <a:rPr lang="sl-SI" sz="4000" b="1" dirty="0">
                <a:solidFill>
                  <a:srgbClr val="004833"/>
                </a:solidFill>
                <a:latin typeface="Arial" pitchFamily="34" charset="0"/>
                <a:ea typeface="+mj-ea"/>
                <a:cs typeface="Arial" pitchFamily="34" charset="0"/>
              </a:rPr>
              <a:t>gojenje</a:t>
            </a:r>
            <a:endParaRPr lang="sl-SI" sz="4000" b="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40968" name="Picture 5" descr="C:\Users\juhuhu\Desktop\Nova mapa\IMG_8822.JPG"/>
          <p:cNvPicPr>
            <a:picLocks noChangeAspect="1" noChangeArrowheads="1"/>
          </p:cNvPicPr>
          <p:nvPr/>
        </p:nvPicPr>
        <p:blipFill>
          <a:blip r:embed="rId4" cstate="screen"/>
          <a:srcRect/>
          <a:stretch>
            <a:fillRect/>
          </a:stretch>
        </p:blipFill>
        <p:spPr bwMode="auto">
          <a:xfrm>
            <a:off x="285750" y="1428750"/>
            <a:ext cx="8143875" cy="46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5122"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5123"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5128" name="Picture 8" descr="Zeleni program 15"/>
          <p:cNvPicPr>
            <a:picLocks noChangeAspect="1" noChangeArrowheads="1"/>
          </p:cNvPicPr>
          <p:nvPr/>
        </p:nvPicPr>
        <p:blipFill>
          <a:blip r:embed="rId4" cstate="screen"/>
          <a:srcRect/>
          <a:stretch>
            <a:fillRect/>
          </a:stretch>
        </p:blipFill>
        <p:spPr bwMode="auto">
          <a:xfrm>
            <a:off x="395288" y="908050"/>
            <a:ext cx="3475037" cy="5184775"/>
          </a:xfrm>
          <a:prstGeom prst="rect">
            <a:avLst/>
          </a:prstGeom>
          <a:noFill/>
          <a:ln w="9525">
            <a:noFill/>
            <a:miter lim="800000"/>
            <a:headEnd/>
            <a:tailEnd/>
          </a:ln>
        </p:spPr>
      </p:pic>
      <p:pic>
        <p:nvPicPr>
          <p:cNvPr id="5129" name="Picture 9" descr="Zeleni program 15"/>
          <p:cNvPicPr>
            <a:picLocks noChangeAspect="1" noChangeArrowheads="1"/>
          </p:cNvPicPr>
          <p:nvPr/>
        </p:nvPicPr>
        <p:blipFill>
          <a:blip r:embed="rId5" cstate="screen"/>
          <a:srcRect/>
          <a:stretch>
            <a:fillRect/>
          </a:stretch>
        </p:blipFill>
        <p:spPr bwMode="auto">
          <a:xfrm>
            <a:off x="3995738" y="2133600"/>
            <a:ext cx="4679950" cy="3140075"/>
          </a:xfrm>
          <a:prstGeom prst="rect">
            <a:avLst/>
          </a:prstGeom>
          <a:noFill/>
          <a:ln w="9525">
            <a:noFill/>
            <a:miter lim="800000"/>
            <a:headEnd/>
            <a:tailEnd/>
          </a:ln>
        </p:spPr>
      </p:pic>
      <p:sp>
        <p:nvSpPr>
          <p:cNvPr id="5130" name="Rectangle 10"/>
          <p:cNvSpPr>
            <a:spLocks noGrp="1"/>
          </p:cNvSpPr>
          <p:nvPr>
            <p:ph type="title" idx="4294967295"/>
          </p:nvPr>
        </p:nvSpPr>
        <p:spPr>
          <a:xfrm>
            <a:off x="3995738" y="908050"/>
            <a:ext cx="2881312" cy="1143000"/>
          </a:xfrm>
        </p:spPr>
        <p:txBody>
          <a:bodyPr/>
          <a:lstStyle/>
          <a:p>
            <a:r>
              <a:rPr lang="sl-SI" sz="2000" smtClean="0">
                <a:latin typeface="Arial" charset="0"/>
              </a:rPr>
              <a:t>                                          </a:t>
            </a:r>
            <a:br>
              <a:rPr lang="sl-SI" sz="2000" smtClean="0">
                <a:latin typeface="Arial" charset="0"/>
              </a:rPr>
            </a:br>
            <a:r>
              <a:rPr lang="sl-SI" sz="2000" smtClean="0">
                <a:latin typeface="Arial" charset="0"/>
              </a:rPr>
              <a:t>                                               priprava prostorov</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41986"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41987"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41992" name="Picture 8" descr="C:\Users\juhuhu\Desktop\Nova mapa\IMG_8823.JPG"/>
          <p:cNvPicPr>
            <a:picLocks noChangeAspect="1" noChangeArrowheads="1"/>
          </p:cNvPicPr>
          <p:nvPr/>
        </p:nvPicPr>
        <p:blipFill>
          <a:blip r:embed="rId4" cstate="screen"/>
          <a:srcRect/>
          <a:stretch>
            <a:fillRect/>
          </a:stretch>
        </p:blipFill>
        <p:spPr bwMode="auto">
          <a:xfrm>
            <a:off x="214313" y="428625"/>
            <a:ext cx="7000875" cy="521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43010"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43011"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43016" name="Picture 8" descr="Kopija od Slika 077"/>
          <p:cNvPicPr>
            <a:picLocks noChangeAspect="1" noChangeArrowheads="1"/>
          </p:cNvPicPr>
          <p:nvPr/>
        </p:nvPicPr>
        <p:blipFill>
          <a:blip r:embed="rId4" cstate="screen"/>
          <a:srcRect/>
          <a:stretch>
            <a:fillRect/>
          </a:stretch>
        </p:blipFill>
        <p:spPr bwMode="auto">
          <a:xfrm>
            <a:off x="250825" y="333375"/>
            <a:ext cx="3011488" cy="4016375"/>
          </a:xfrm>
          <a:prstGeom prst="rect">
            <a:avLst/>
          </a:prstGeom>
          <a:noFill/>
          <a:ln w="9525">
            <a:noFill/>
            <a:miter lim="800000"/>
            <a:headEnd/>
            <a:tailEnd/>
          </a:ln>
        </p:spPr>
      </p:pic>
      <p:pic>
        <p:nvPicPr>
          <p:cNvPr id="43017" name="Picture 9" descr="gobe_20070410_0021"/>
          <p:cNvPicPr>
            <a:picLocks noChangeAspect="1" noChangeArrowheads="1"/>
          </p:cNvPicPr>
          <p:nvPr/>
        </p:nvPicPr>
        <p:blipFill>
          <a:blip r:embed="rId5" cstate="screen"/>
          <a:srcRect/>
          <a:stretch>
            <a:fillRect/>
          </a:stretch>
        </p:blipFill>
        <p:spPr bwMode="auto">
          <a:xfrm>
            <a:off x="3563938" y="1916113"/>
            <a:ext cx="5045075" cy="378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44034"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44035"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44040" name="Picture 8" descr="sep 2011  mar 2012 310"/>
          <p:cNvPicPr>
            <a:picLocks noChangeAspect="1" noChangeArrowheads="1"/>
          </p:cNvPicPr>
          <p:nvPr/>
        </p:nvPicPr>
        <p:blipFill>
          <a:blip r:embed="rId4" cstate="screen"/>
          <a:srcRect/>
          <a:stretch>
            <a:fillRect/>
          </a:stretch>
        </p:blipFill>
        <p:spPr bwMode="auto">
          <a:xfrm>
            <a:off x="250825" y="333375"/>
            <a:ext cx="7129463" cy="534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45058"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45059"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45064" name="Picture 8" descr="gobe_20070410_0023"/>
          <p:cNvPicPr>
            <a:picLocks noChangeAspect="1" noChangeArrowheads="1"/>
          </p:cNvPicPr>
          <p:nvPr/>
        </p:nvPicPr>
        <p:blipFill>
          <a:blip r:embed="rId4" cstate="screen"/>
          <a:srcRect/>
          <a:stretch>
            <a:fillRect/>
          </a:stretch>
        </p:blipFill>
        <p:spPr bwMode="auto">
          <a:xfrm>
            <a:off x="250825" y="333375"/>
            <a:ext cx="7200900" cy="539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46082"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46083"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46088" name="Picture 8" descr="sep 2011  mar 2012 316"/>
          <p:cNvPicPr>
            <a:picLocks noChangeAspect="1" noChangeArrowheads="1"/>
          </p:cNvPicPr>
          <p:nvPr/>
        </p:nvPicPr>
        <p:blipFill>
          <a:blip r:embed="rId4" cstate="screen"/>
          <a:srcRect/>
          <a:stretch>
            <a:fillRect/>
          </a:stretch>
        </p:blipFill>
        <p:spPr bwMode="auto">
          <a:xfrm>
            <a:off x="323850" y="260350"/>
            <a:ext cx="6985000" cy="523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47106"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47107"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47112" name="Picture 8" descr="sep 2011  mar 2012 326"/>
          <p:cNvPicPr>
            <a:picLocks noChangeAspect="1" noChangeArrowheads="1"/>
          </p:cNvPicPr>
          <p:nvPr/>
        </p:nvPicPr>
        <p:blipFill>
          <a:blip r:embed="rId4" cstate="screen"/>
          <a:srcRect/>
          <a:stretch>
            <a:fillRect/>
          </a:stretch>
        </p:blipFill>
        <p:spPr bwMode="auto">
          <a:xfrm>
            <a:off x="250825" y="333375"/>
            <a:ext cx="7129463" cy="5351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48130"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48131"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48136" name="Picture 8" descr="sep 2011  mar 2012 327"/>
          <p:cNvPicPr>
            <a:picLocks noChangeAspect="1" noChangeArrowheads="1"/>
          </p:cNvPicPr>
          <p:nvPr/>
        </p:nvPicPr>
        <p:blipFill>
          <a:blip r:embed="rId4" cstate="screen"/>
          <a:srcRect/>
          <a:stretch>
            <a:fillRect/>
          </a:stretch>
        </p:blipFill>
        <p:spPr bwMode="auto">
          <a:xfrm>
            <a:off x="250825" y="404813"/>
            <a:ext cx="3303588" cy="4402137"/>
          </a:xfrm>
          <a:prstGeom prst="rect">
            <a:avLst/>
          </a:prstGeom>
          <a:noFill/>
          <a:ln w="9525">
            <a:noFill/>
            <a:miter lim="800000"/>
            <a:headEnd/>
            <a:tailEnd/>
          </a:ln>
        </p:spPr>
      </p:pic>
      <p:pic>
        <p:nvPicPr>
          <p:cNvPr id="48137" name="Picture 9" descr="sep 2011  mar 2012 335"/>
          <p:cNvPicPr>
            <a:picLocks noChangeAspect="1" noChangeArrowheads="1"/>
          </p:cNvPicPr>
          <p:nvPr/>
        </p:nvPicPr>
        <p:blipFill>
          <a:blip r:embed="rId5" cstate="screen"/>
          <a:srcRect/>
          <a:stretch>
            <a:fillRect/>
          </a:stretch>
        </p:blipFill>
        <p:spPr bwMode="auto">
          <a:xfrm>
            <a:off x="3708400" y="2133600"/>
            <a:ext cx="5037138" cy="377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49154"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49155"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49160" name="Picture 8" descr="Gobe 25"/>
          <p:cNvPicPr>
            <a:picLocks noChangeAspect="1" noChangeArrowheads="1"/>
          </p:cNvPicPr>
          <p:nvPr/>
        </p:nvPicPr>
        <p:blipFill>
          <a:blip r:embed="rId4" cstate="screen"/>
          <a:srcRect/>
          <a:stretch>
            <a:fillRect/>
          </a:stretch>
        </p:blipFill>
        <p:spPr bwMode="auto">
          <a:xfrm>
            <a:off x="250825" y="333375"/>
            <a:ext cx="4808538" cy="3608388"/>
          </a:xfrm>
          <a:prstGeom prst="rect">
            <a:avLst/>
          </a:prstGeom>
          <a:noFill/>
          <a:ln w="9525">
            <a:noFill/>
            <a:miter lim="800000"/>
            <a:headEnd/>
            <a:tailEnd/>
          </a:ln>
        </p:spPr>
      </p:pic>
      <p:pic>
        <p:nvPicPr>
          <p:cNvPr id="49161" name="Picture 9" descr="Zp 26"/>
          <p:cNvPicPr>
            <a:picLocks noChangeAspect="1" noChangeArrowheads="1"/>
          </p:cNvPicPr>
          <p:nvPr/>
        </p:nvPicPr>
        <p:blipFill>
          <a:blip r:embed="rId5" cstate="screen"/>
          <a:srcRect/>
          <a:stretch>
            <a:fillRect/>
          </a:stretch>
        </p:blipFill>
        <p:spPr bwMode="auto">
          <a:xfrm>
            <a:off x="4284663" y="2997200"/>
            <a:ext cx="4359275" cy="3265488"/>
          </a:xfrm>
          <a:prstGeom prst="rect">
            <a:avLst/>
          </a:prstGeom>
          <a:noFill/>
          <a:ln w="9525">
            <a:noFill/>
            <a:miter lim="800000"/>
            <a:headEnd/>
            <a:tailEnd/>
          </a:ln>
        </p:spPr>
      </p:pic>
      <p:sp>
        <p:nvSpPr>
          <p:cNvPr id="49162" name="Rectangle 13"/>
          <p:cNvSpPr>
            <a:spLocks noGrp="1"/>
          </p:cNvSpPr>
          <p:nvPr>
            <p:ph sz="quarter" idx="4294967295"/>
          </p:nvPr>
        </p:nvSpPr>
        <p:spPr>
          <a:xfrm>
            <a:off x="457200" y="3938588"/>
            <a:ext cx="4038600" cy="2187575"/>
          </a:xfrm>
        </p:spPr>
        <p:txBody>
          <a:bodyPr/>
          <a:lstStyle/>
          <a:p>
            <a:pPr>
              <a:buFont typeface="Arial" charset="0"/>
              <a:buNone/>
            </a:pPr>
            <a:endParaRPr lang="sl-SI" sz="2400" smtClean="0">
              <a:latin typeface="Arial" charset="0"/>
            </a:endParaRPr>
          </a:p>
          <a:p>
            <a:pPr>
              <a:buFont typeface="Arial" charset="0"/>
              <a:buNone/>
            </a:pPr>
            <a:endParaRPr lang="sl-SI" sz="2400" smtClean="0">
              <a:latin typeface="Arial" charset="0"/>
            </a:endParaRPr>
          </a:p>
          <a:p>
            <a:pPr>
              <a:buFont typeface="Arial" charset="0"/>
              <a:buNone/>
            </a:pPr>
            <a:r>
              <a:rPr lang="sl-SI" sz="2400" smtClean="0">
                <a:latin typeface="Arial" charset="0"/>
              </a:rPr>
              <a:t>Možne deformacije…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50178"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50179"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50184" name="Picture 5" descr="C:\Users\juhuhu\AppData\Local\Microsoft\Windows\Temporary Internet Files\Content.Word\IMG_8828.jpg"/>
          <p:cNvPicPr>
            <a:picLocks noChangeAspect="1" noChangeArrowheads="1"/>
          </p:cNvPicPr>
          <p:nvPr/>
        </p:nvPicPr>
        <p:blipFill>
          <a:blip r:embed="rId4" cstate="screen"/>
          <a:srcRect/>
          <a:stretch>
            <a:fillRect/>
          </a:stretch>
        </p:blipFill>
        <p:spPr bwMode="auto">
          <a:xfrm>
            <a:off x="214313" y="142875"/>
            <a:ext cx="7143750" cy="564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51202"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51203"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51208" name="Picture 5" descr="C:\Users\juhuhu\AppData\Local\Microsoft\Windows\Temporary Internet Files\Content.Word\IMG_8829.jpg"/>
          <p:cNvPicPr>
            <a:picLocks noChangeAspect="1" noChangeArrowheads="1"/>
          </p:cNvPicPr>
          <p:nvPr/>
        </p:nvPicPr>
        <p:blipFill>
          <a:blip r:embed="rId4" cstate="screen"/>
          <a:srcRect/>
          <a:stretch>
            <a:fillRect/>
          </a:stretch>
        </p:blipFill>
        <p:spPr bwMode="auto">
          <a:xfrm>
            <a:off x="357188" y="285750"/>
            <a:ext cx="700087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6146"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6147"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pic>
        <p:nvPicPr>
          <p:cNvPr id="6149" name="Picture 10" descr="Zp 4"/>
          <p:cNvPicPr>
            <a:picLocks noChangeAspect="1" noChangeArrowheads="1"/>
          </p:cNvPicPr>
          <p:nvPr/>
        </p:nvPicPr>
        <p:blipFill>
          <a:blip r:embed="rId4" cstate="screen"/>
          <a:srcRect/>
          <a:stretch>
            <a:fillRect/>
          </a:stretch>
        </p:blipFill>
        <p:spPr bwMode="auto">
          <a:xfrm>
            <a:off x="323850" y="152400"/>
            <a:ext cx="5075238" cy="3806825"/>
          </a:xfrm>
          <a:prstGeom prst="rect">
            <a:avLst/>
          </a:prstGeom>
          <a:noFill/>
          <a:ln w="9525">
            <a:noFill/>
            <a:miter lim="800000"/>
            <a:headEnd/>
            <a:tailEnd/>
          </a:ln>
        </p:spPr>
      </p:pic>
      <p:pic>
        <p:nvPicPr>
          <p:cNvPr id="6150" name="Picture 11" descr="Zp 4"/>
          <p:cNvPicPr>
            <a:picLocks noChangeAspect="1" noChangeArrowheads="1"/>
          </p:cNvPicPr>
          <p:nvPr/>
        </p:nvPicPr>
        <p:blipFill>
          <a:blip r:embed="rId5" cstate="screen"/>
          <a:srcRect/>
          <a:stretch>
            <a:fillRect/>
          </a:stretch>
        </p:blipFill>
        <p:spPr bwMode="auto">
          <a:xfrm>
            <a:off x="4140200" y="3230563"/>
            <a:ext cx="4679950" cy="3511550"/>
          </a:xfrm>
          <a:prstGeom prst="rect">
            <a:avLst/>
          </a:prstGeom>
          <a:noFill/>
          <a:ln w="9525">
            <a:noFill/>
            <a:miter lim="800000"/>
            <a:headEnd/>
            <a:tailEnd/>
          </a:ln>
        </p:spPr>
      </p:pic>
      <p:sp>
        <p:nvSpPr>
          <p:cNvPr id="6151" name="Rectangle 14"/>
          <p:cNvSpPr>
            <a:spLocks noGrp="1"/>
          </p:cNvSpPr>
          <p:nvPr>
            <p:ph sz="quarter" idx="4294967295"/>
          </p:nvPr>
        </p:nvSpPr>
        <p:spPr>
          <a:xfrm>
            <a:off x="5435600" y="1844675"/>
            <a:ext cx="3390900" cy="936625"/>
          </a:xfrm>
        </p:spPr>
        <p:txBody>
          <a:bodyPr/>
          <a:lstStyle/>
          <a:p>
            <a:pPr>
              <a:buFont typeface="Arial" charset="0"/>
              <a:buNone/>
            </a:pPr>
            <a:r>
              <a:rPr lang="sl-SI" sz="2400" smtClean="0">
                <a:latin typeface="Arial" charset="0"/>
              </a:rPr>
              <a:t>Zidamo, barvamo, belimo, čistimo…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52226"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52227"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52232" name="Picture 5" descr="C:\Users\juhuhu\Desktop\Nova mapa\IMG_8878.JPG"/>
          <p:cNvPicPr>
            <a:picLocks noChangeAspect="1" noChangeArrowheads="1"/>
          </p:cNvPicPr>
          <p:nvPr/>
        </p:nvPicPr>
        <p:blipFill>
          <a:blip r:embed="rId4" cstate="screen"/>
          <a:srcRect/>
          <a:stretch>
            <a:fillRect/>
          </a:stretch>
        </p:blipFill>
        <p:spPr bwMode="auto">
          <a:xfrm>
            <a:off x="1571625" y="642938"/>
            <a:ext cx="4786313" cy="5929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53250"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53251"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53256" name="Picture 8" descr="C:\Users\juhuhu\AppData\Local\Microsoft\Windows\Temporary Internet Files\Content.Word\IMG_8892.jpg"/>
          <p:cNvPicPr>
            <a:picLocks noChangeAspect="1" noChangeArrowheads="1"/>
          </p:cNvPicPr>
          <p:nvPr/>
        </p:nvPicPr>
        <p:blipFill>
          <a:blip r:embed="rId4" cstate="screen"/>
          <a:srcRect/>
          <a:stretch>
            <a:fillRect/>
          </a:stretch>
        </p:blipFill>
        <p:spPr bwMode="auto">
          <a:xfrm>
            <a:off x="357188" y="1071563"/>
            <a:ext cx="7215187"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54274"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54275"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54280" name="Picture 8" descr="C:\Users\juhuhu\Desktop\Nova mapa\IMG_8831.JPG"/>
          <p:cNvPicPr>
            <a:picLocks noChangeAspect="1" noChangeArrowheads="1"/>
          </p:cNvPicPr>
          <p:nvPr/>
        </p:nvPicPr>
        <p:blipFill>
          <a:blip r:embed="rId4" cstate="screen"/>
          <a:srcRect/>
          <a:stretch>
            <a:fillRect/>
          </a:stretch>
        </p:blipFill>
        <p:spPr bwMode="auto">
          <a:xfrm>
            <a:off x="214313" y="428625"/>
            <a:ext cx="7286625"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55298"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55299"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55304" name="Picture 9" descr="gojilnica ZC 15"/>
          <p:cNvPicPr>
            <a:picLocks noChangeAspect="1" noChangeArrowheads="1"/>
          </p:cNvPicPr>
          <p:nvPr/>
        </p:nvPicPr>
        <p:blipFill>
          <a:blip r:embed="rId4" cstate="screen"/>
          <a:srcRect/>
          <a:stretch>
            <a:fillRect/>
          </a:stretch>
        </p:blipFill>
        <p:spPr bwMode="auto">
          <a:xfrm>
            <a:off x="250825" y="404813"/>
            <a:ext cx="7129463" cy="534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56322"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56323"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56328" name="Picture 8" descr="C:\Users\juhuhu\Desktop\Nova mapa\IMG_8875.JPG"/>
          <p:cNvPicPr>
            <a:picLocks noChangeAspect="1" noChangeArrowheads="1"/>
          </p:cNvPicPr>
          <p:nvPr/>
        </p:nvPicPr>
        <p:blipFill>
          <a:blip r:embed="rId4" cstate="screen"/>
          <a:srcRect/>
          <a:stretch>
            <a:fillRect/>
          </a:stretch>
        </p:blipFill>
        <p:spPr bwMode="auto">
          <a:xfrm>
            <a:off x="1000125" y="1071563"/>
            <a:ext cx="7358063" cy="5500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57346"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57347"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57352" name="Picture 9" descr="C:\Users\juhuhu\Desktop\Nova mapa\IMG_8873.JPG"/>
          <p:cNvPicPr>
            <a:picLocks noChangeAspect="1" noChangeArrowheads="1"/>
          </p:cNvPicPr>
          <p:nvPr/>
        </p:nvPicPr>
        <p:blipFill>
          <a:blip r:embed="rId4" cstate="screen"/>
          <a:srcRect/>
          <a:stretch>
            <a:fillRect/>
          </a:stretch>
        </p:blipFill>
        <p:spPr bwMode="auto">
          <a:xfrm>
            <a:off x="928688" y="1143000"/>
            <a:ext cx="6929437"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58370"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58371"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58376" name="Picture 8" descr="sep 2011  mar 2012 493"/>
          <p:cNvPicPr>
            <a:picLocks noChangeAspect="1" noChangeArrowheads="1"/>
          </p:cNvPicPr>
          <p:nvPr/>
        </p:nvPicPr>
        <p:blipFill>
          <a:blip r:embed="rId4" cstate="screen"/>
          <a:srcRect/>
          <a:stretch>
            <a:fillRect/>
          </a:stretch>
        </p:blipFill>
        <p:spPr bwMode="auto">
          <a:xfrm>
            <a:off x="323850" y="476250"/>
            <a:ext cx="7127875" cy="534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59394"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59395"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59400" name="Picture 8" descr="sep 2011  mar 2012 495"/>
          <p:cNvPicPr>
            <a:picLocks noChangeAspect="1" noChangeArrowheads="1"/>
          </p:cNvPicPr>
          <p:nvPr/>
        </p:nvPicPr>
        <p:blipFill>
          <a:blip r:embed="rId4" cstate="screen"/>
          <a:srcRect/>
          <a:stretch>
            <a:fillRect/>
          </a:stretch>
        </p:blipFill>
        <p:spPr bwMode="auto">
          <a:xfrm>
            <a:off x="2214563" y="214313"/>
            <a:ext cx="4479925" cy="597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60418"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60419"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60424" name="Picture 8" descr="sep 2011  mar 2012 498"/>
          <p:cNvPicPr>
            <a:picLocks noChangeAspect="1" noChangeArrowheads="1"/>
          </p:cNvPicPr>
          <p:nvPr/>
        </p:nvPicPr>
        <p:blipFill>
          <a:blip r:embed="rId4" cstate="screen"/>
          <a:srcRect/>
          <a:stretch>
            <a:fillRect/>
          </a:stretch>
        </p:blipFill>
        <p:spPr bwMode="auto">
          <a:xfrm>
            <a:off x="323850" y="333375"/>
            <a:ext cx="6911975" cy="518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61442"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61443"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61448" name="Picture 8" descr="sep 2011  mar 2012 500"/>
          <p:cNvPicPr>
            <a:picLocks noChangeAspect="1" noChangeArrowheads="1"/>
          </p:cNvPicPr>
          <p:nvPr/>
        </p:nvPicPr>
        <p:blipFill>
          <a:blip r:embed="rId4" cstate="screen"/>
          <a:srcRect/>
          <a:stretch>
            <a:fillRect/>
          </a:stretch>
        </p:blipFill>
        <p:spPr bwMode="auto">
          <a:xfrm>
            <a:off x="323850" y="333375"/>
            <a:ext cx="7056438" cy="5294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7170"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7171"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7176" name="Picture 8" descr="IMG_0187"/>
          <p:cNvPicPr>
            <a:picLocks noChangeAspect="1" noChangeArrowheads="1"/>
          </p:cNvPicPr>
          <p:nvPr/>
        </p:nvPicPr>
        <p:blipFill>
          <a:blip r:embed="rId4" cstate="screen"/>
          <a:srcRect/>
          <a:stretch>
            <a:fillRect/>
          </a:stretch>
        </p:blipFill>
        <p:spPr bwMode="auto">
          <a:xfrm>
            <a:off x="611188" y="476250"/>
            <a:ext cx="6877050" cy="515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62466"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62467"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62472" name="Picture 8" descr="C:\Users\juhuhu\Desktop\DCIM\105CANON\IMG_0501.JPG"/>
          <p:cNvPicPr>
            <a:picLocks noChangeAspect="1" noChangeArrowheads="1"/>
          </p:cNvPicPr>
          <p:nvPr/>
        </p:nvPicPr>
        <p:blipFill>
          <a:blip r:embed="rId4" cstate="screen"/>
          <a:srcRect/>
          <a:stretch>
            <a:fillRect/>
          </a:stretch>
        </p:blipFill>
        <p:spPr bwMode="auto">
          <a:xfrm>
            <a:off x="642938" y="214313"/>
            <a:ext cx="8286750"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63490" name="Picture 8" descr="sep 2011  mar 2012 329"/>
          <p:cNvPicPr>
            <a:picLocks noChangeAspect="1" noChangeArrowheads="1"/>
          </p:cNvPicPr>
          <p:nvPr/>
        </p:nvPicPr>
        <p:blipFill>
          <a:blip r:embed="rId2" cstate="screen"/>
          <a:srcRect/>
          <a:stretch>
            <a:fillRect/>
          </a:stretch>
        </p:blipFill>
        <p:spPr bwMode="auto">
          <a:xfrm>
            <a:off x="0" y="0"/>
            <a:ext cx="9144000" cy="6853238"/>
          </a:xfrm>
          <a:prstGeom prst="rect">
            <a:avLst/>
          </a:prstGeom>
          <a:noFill/>
          <a:ln w="9525">
            <a:noFill/>
            <a:miter lim="800000"/>
            <a:headEnd/>
            <a:tailEnd/>
          </a:ln>
        </p:spPr>
      </p:pic>
      <p:pic>
        <p:nvPicPr>
          <p:cNvPr id="63491" name="Picture 4" descr="zarja-zc.gif"/>
          <p:cNvPicPr>
            <a:picLocks noChangeAspect="1"/>
          </p:cNvPicPr>
          <p:nvPr/>
        </p:nvPicPr>
        <p:blipFill>
          <a:blip r:embed="rId3" cstate="screen"/>
          <a:srcRect/>
          <a:stretch>
            <a:fillRect/>
          </a:stretch>
        </p:blipFill>
        <p:spPr bwMode="auto">
          <a:xfrm>
            <a:off x="7429500" y="214313"/>
            <a:ext cx="1468438" cy="849312"/>
          </a:xfrm>
          <a:prstGeom prst="rect">
            <a:avLst/>
          </a:prstGeom>
          <a:noFill/>
          <a:ln w="9525">
            <a:noFill/>
            <a:miter lim="800000"/>
            <a:headEnd/>
            <a:tailEnd/>
          </a:ln>
        </p:spPr>
      </p:pic>
      <p:pic>
        <p:nvPicPr>
          <p:cNvPr id="63492" name="Picture 12" descr="Untitled-1.png"/>
          <p:cNvPicPr>
            <a:picLocks noChangeAspect="1"/>
          </p:cNvPicPr>
          <p:nvPr/>
        </p:nvPicPr>
        <p:blipFill>
          <a:blip r:embed="rId4"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sp>
        <p:nvSpPr>
          <p:cNvPr id="63497" name="Rectangle 10"/>
          <p:cNvSpPr>
            <a:spLocks noGrp="1"/>
          </p:cNvSpPr>
          <p:nvPr>
            <p:ph type="body" idx="4294967295"/>
          </p:nvPr>
        </p:nvSpPr>
        <p:spPr/>
        <p:txBody>
          <a:bodyPr/>
          <a:lstStyle/>
          <a:p>
            <a:pPr>
              <a:buFont typeface="Arial" charset="0"/>
              <a:buNone/>
            </a:pPr>
            <a:endParaRPr lang="sl-SI" smtClean="0">
              <a:latin typeface="Arial" charset="0"/>
            </a:endParaRPr>
          </a:p>
          <a:p>
            <a:pPr>
              <a:buFont typeface="Arial" charset="0"/>
              <a:buNone/>
            </a:pPr>
            <a:endParaRPr lang="sl-SI" smtClean="0">
              <a:latin typeface="Arial" charset="0"/>
            </a:endParaRPr>
          </a:p>
          <a:p>
            <a:pPr>
              <a:buFont typeface="Arial" charset="0"/>
              <a:buNone/>
            </a:pPr>
            <a:endParaRPr lang="sl-SI" smtClean="0">
              <a:latin typeface="Arial" charset="0"/>
            </a:endParaRPr>
          </a:p>
          <a:p>
            <a:pPr>
              <a:buFont typeface="Arial" charset="0"/>
              <a:buNone/>
            </a:pPr>
            <a:r>
              <a:rPr lang="sl-SI" smtClean="0">
                <a:latin typeface="Arial" charset="0"/>
              </a:rPr>
              <a:t>	</a:t>
            </a:r>
            <a:r>
              <a:rPr lang="sl-SI" sz="4800" smtClean="0">
                <a:latin typeface="Arial" charset="0"/>
              </a:rPr>
              <a:t>Hvala za pozornost!!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64514"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64515"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r>
              <a:rPr lang="sl-SI" sz="4000" b="1" i="1" u="sng" dirty="0">
                <a:solidFill>
                  <a:srgbClr val="004833"/>
                </a:solidFill>
                <a:latin typeface="Arial" pitchFamily="34" charset="0"/>
                <a:ea typeface="+mj-ea"/>
                <a:cs typeface="Arial" pitchFamily="34" charset="0"/>
              </a:rPr>
              <a:t>ŠITAKE</a:t>
            </a:r>
            <a:r>
              <a:rPr lang="sl-SI" sz="4000" b="1" i="1" dirty="0">
                <a:solidFill>
                  <a:srgbClr val="004833"/>
                </a:solidFill>
                <a:latin typeface="Arial" pitchFamily="34" charset="0"/>
                <a:ea typeface="+mj-ea"/>
                <a:cs typeface="Arial" pitchFamily="34" charset="0"/>
              </a:rPr>
              <a:t>:</a:t>
            </a: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fontScale="25000" lnSpcReduction="20000"/>
          </a:bodyPr>
          <a:lstStyle/>
          <a:p>
            <a:pPr lvl="1" fontAlgn="auto">
              <a:spcBef>
                <a:spcPct val="20000"/>
              </a:spcBef>
              <a:spcAft>
                <a:spcPts val="0"/>
              </a:spcAft>
              <a:buFont typeface="Calibri" pitchFamily="34" charset="0"/>
              <a:buChar char="•"/>
              <a:defRPr/>
            </a:pPr>
            <a:r>
              <a:rPr lang="sl-SI" sz="8000" b="1" dirty="0">
                <a:solidFill>
                  <a:srgbClr val="004833"/>
                </a:solidFill>
                <a:latin typeface="+mj-lt"/>
              </a:rPr>
              <a:t>   zelo cenjena goba, ki jo na Vzhodu že dolgo uporabljajo za </a:t>
            </a:r>
          </a:p>
          <a:p>
            <a:pPr lvl="1" fontAlgn="auto">
              <a:spcBef>
                <a:spcPct val="20000"/>
              </a:spcBef>
              <a:spcAft>
                <a:spcPts val="0"/>
              </a:spcAft>
              <a:defRPr/>
            </a:pPr>
            <a:r>
              <a:rPr lang="sl-SI" sz="8000" b="1" dirty="0">
                <a:solidFill>
                  <a:srgbClr val="004833"/>
                </a:solidFill>
                <a:latin typeface="+mj-lt"/>
              </a:rPr>
              <a:t>     zdravljenje, </a:t>
            </a:r>
            <a:r>
              <a:rPr lang="sl-SI" sz="8000" dirty="0">
                <a:solidFill>
                  <a:srgbClr val="004833"/>
                </a:solidFill>
                <a:latin typeface="+mj-lt"/>
              </a:rPr>
              <a:t>na Kitajskem pa velja za </a:t>
            </a:r>
            <a:r>
              <a:rPr lang="sl-SI" sz="8000" b="1" dirty="0">
                <a:solidFill>
                  <a:srgbClr val="004833"/>
                </a:solidFill>
                <a:latin typeface="+mj-lt"/>
              </a:rPr>
              <a:t>simbol dolgega življenja</a:t>
            </a:r>
            <a:endParaRPr lang="sl-SI" sz="8000" dirty="0">
              <a:solidFill>
                <a:srgbClr val="004833"/>
              </a:solidFill>
              <a:latin typeface="+mj-lt"/>
            </a:endParaRPr>
          </a:p>
          <a:p>
            <a:pPr lvl="1" fontAlgn="auto">
              <a:spcBef>
                <a:spcPct val="20000"/>
              </a:spcBef>
              <a:spcAft>
                <a:spcPts val="0"/>
              </a:spcAft>
              <a:defRPr/>
            </a:pPr>
            <a:endParaRPr lang="sl-SI" sz="6200" dirty="0">
              <a:solidFill>
                <a:schemeClr val="tx1"/>
              </a:solidFill>
              <a:latin typeface="+mj-lt"/>
            </a:endParaRPr>
          </a:p>
          <a:p>
            <a:pPr marL="722313" lvl="1" indent="-265113" fontAlgn="auto">
              <a:spcBef>
                <a:spcPct val="20000"/>
              </a:spcBef>
              <a:spcAft>
                <a:spcPts val="0"/>
              </a:spcAft>
              <a:buFont typeface="Calibri" pitchFamily="34" charset="0"/>
              <a:buChar char="•"/>
              <a:defRPr/>
            </a:pPr>
            <a:r>
              <a:rPr lang="sl-SI" sz="8000" dirty="0">
                <a:solidFill>
                  <a:srgbClr val="004833"/>
                </a:solidFill>
                <a:latin typeface="+mj-lt"/>
              </a:rPr>
              <a:t>široka, temno-rjava goba, ki raste na mnogih drevesih, med drugim na bukvi, kostanju, japonski jelši, javorju in orehu.</a:t>
            </a:r>
          </a:p>
          <a:p>
            <a:pPr marL="722313" lvl="1" indent="-265113" fontAlgn="auto">
              <a:spcBef>
                <a:spcPct val="20000"/>
              </a:spcBef>
              <a:spcAft>
                <a:spcPts val="0"/>
              </a:spcAft>
              <a:buFont typeface="Calibri" pitchFamily="34" charset="0"/>
              <a:buChar char="•"/>
              <a:defRPr/>
            </a:pPr>
            <a:endParaRPr lang="sl-SI" sz="6200" b="1" dirty="0">
              <a:solidFill>
                <a:srgbClr val="004833"/>
              </a:solidFill>
              <a:latin typeface="+mj-lt"/>
            </a:endParaRPr>
          </a:p>
          <a:p>
            <a:pPr marL="722313" lvl="1" indent="-265113" fontAlgn="auto">
              <a:spcBef>
                <a:spcPct val="20000"/>
              </a:spcBef>
              <a:spcAft>
                <a:spcPts val="0"/>
              </a:spcAft>
              <a:buFont typeface="Calibri" pitchFamily="34" charset="0"/>
              <a:buChar char="•"/>
              <a:defRPr/>
            </a:pPr>
            <a:r>
              <a:rPr lang="sl-SI" sz="8000" b="1" dirty="0">
                <a:solidFill>
                  <a:srgbClr val="004833"/>
                </a:solidFill>
                <a:latin typeface="+mj-lt"/>
              </a:rPr>
              <a:t>pri nas je gojena in je ne najdemo divje v naravi</a:t>
            </a:r>
            <a:r>
              <a:rPr lang="sl-SI" sz="8000" dirty="0">
                <a:solidFill>
                  <a:srgbClr val="004833"/>
                </a:solidFill>
                <a:latin typeface="+mj-lt"/>
              </a:rPr>
              <a:t>.</a:t>
            </a:r>
          </a:p>
          <a:p>
            <a:pPr lvl="1" fontAlgn="auto">
              <a:spcBef>
                <a:spcPct val="20000"/>
              </a:spcBef>
              <a:spcAft>
                <a:spcPts val="0"/>
              </a:spcAft>
              <a:buFont typeface="Calibri" pitchFamily="34" charset="0"/>
              <a:buChar char="•"/>
              <a:defRPr/>
            </a:pPr>
            <a:endParaRPr lang="sl-SI" sz="6200" dirty="0">
              <a:solidFill>
                <a:srgbClr val="004833"/>
              </a:solidFill>
              <a:latin typeface="+mj-lt"/>
            </a:endParaRPr>
          </a:p>
          <a:p>
            <a:pPr marL="722313" lvl="1" indent="-265113" fontAlgn="auto">
              <a:spcBef>
                <a:spcPct val="20000"/>
              </a:spcBef>
              <a:spcAft>
                <a:spcPts val="0"/>
              </a:spcAft>
              <a:buFont typeface="Calibri" pitchFamily="34" charset="0"/>
              <a:buChar char="•"/>
              <a:defRPr/>
            </a:pPr>
            <a:r>
              <a:rPr lang="sl-SI" sz="8000" dirty="0">
                <a:solidFill>
                  <a:srgbClr val="004833"/>
                </a:solidFill>
                <a:latin typeface="+mj-lt"/>
              </a:rPr>
              <a:t>odličen vir  beljakovin, ogljikovih hidratov in pomembnih maščobnih kislin. Vsebuje tudi veliko encimov in vitaminov, ki jih ponavadi v rastlinah ni. Tako kot gobe nasploh je tudi šitake kakovosten vir rudnin, toda bolj kot po teh "klasičnih" sestavinah je šitake znana, raziskana in vedno bolj iskana zaradi polisaharidov, ki se v človeškem telesu izkazujejo po imunostimulativnem delovanju.</a:t>
            </a: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65538"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65539"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65540" name="Content Placeholder 4"/>
          <p:cNvSpPr>
            <a:spLocks noGrp="1"/>
          </p:cNvSpPr>
          <p:nvPr>
            <p:ph sz="half" idx="1"/>
          </p:nvPr>
        </p:nvSpPr>
        <p:spPr>
          <a:xfrm>
            <a:off x="457200" y="1143000"/>
            <a:ext cx="8186738" cy="4983163"/>
          </a:xfrm>
        </p:spPr>
        <p:txBody>
          <a:bodyPr/>
          <a:lstStyle/>
          <a:p>
            <a:pPr eaLnBrk="1" hangingPunct="1">
              <a:buFont typeface="Arial" charset="0"/>
              <a:buNone/>
            </a:pPr>
            <a:r>
              <a:rPr lang="sl-SI" sz="2200" i="1" u="sng" smtClean="0"/>
              <a:t>Šitake združujejo pomembne naravne snovi, ki so v pomoč telesu v</a:t>
            </a:r>
          </a:p>
          <a:p>
            <a:pPr eaLnBrk="1" hangingPunct="1">
              <a:buFont typeface="Arial" charset="0"/>
              <a:buNone/>
            </a:pPr>
            <a:r>
              <a:rPr lang="sl-SI" sz="2200" i="1" u="sng" smtClean="0"/>
              <a:t>boju proti raku. Posebej moramo našteti vsaj tri:</a:t>
            </a:r>
          </a:p>
          <a:p>
            <a:pPr eaLnBrk="1" hangingPunct="1"/>
            <a:r>
              <a:rPr lang="sl-SI" sz="2400" b="1" smtClean="0"/>
              <a:t>lentinan </a:t>
            </a:r>
            <a:r>
              <a:rPr lang="sl-SI" sz="2400" smtClean="0"/>
              <a:t>– podpira delovanje obrambnega mehanizma, da je ta kar najbolje usposobljen za prepoznavanje bolezni. To </a:t>
            </a:r>
            <a:r>
              <a:rPr lang="sl-SI" sz="2400" u="sng" smtClean="0"/>
              <a:t>omogoča obrambnim celicam, da uspešno opravijo delo – prepoznajo in uničijo tumorske celice.</a:t>
            </a:r>
          </a:p>
          <a:p>
            <a:pPr eaLnBrk="1" hangingPunct="1"/>
            <a:r>
              <a:rPr lang="sl-SI" sz="2400" b="1" smtClean="0"/>
              <a:t>pantotenska kislina </a:t>
            </a:r>
            <a:r>
              <a:rPr lang="sl-SI" sz="2400" smtClean="0"/>
              <a:t>- </a:t>
            </a:r>
            <a:r>
              <a:rPr lang="sl-SI" sz="2400" u="sng" smtClean="0"/>
              <a:t>naravni zaviralec vnetij. </a:t>
            </a:r>
            <a:r>
              <a:rPr lang="sl-SI" sz="2400" smtClean="0"/>
              <a:t>Poskrbi, da ostanejo vnetne reakcije, otekline in bolečine v mejah znosnega. </a:t>
            </a:r>
          </a:p>
          <a:p>
            <a:pPr eaLnBrk="1" hangingPunct="1"/>
            <a:r>
              <a:rPr lang="sl-SI" sz="2400" b="1" smtClean="0"/>
              <a:t>biotin </a:t>
            </a:r>
            <a:r>
              <a:rPr lang="sl-SI" sz="2400" smtClean="0"/>
              <a:t>- </a:t>
            </a:r>
            <a:r>
              <a:rPr lang="sl-SI" sz="2400" u="sng" smtClean="0"/>
              <a:t>izboljšuje krvno sliko</a:t>
            </a:r>
            <a:r>
              <a:rPr lang="sl-SI" sz="2400" smtClean="0"/>
              <a:t>. S tem omogoča dobro prehrano tkiva, kar pomaga telesu pri zdravljenju raka.</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66562"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66563"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66564" name="Rectangle 3"/>
          <p:cNvSpPr>
            <a:spLocks noChangeArrowheads="1"/>
          </p:cNvSpPr>
          <p:nvPr/>
        </p:nvSpPr>
        <p:spPr bwMode="auto">
          <a:xfrm>
            <a:off x="428625" y="357188"/>
            <a:ext cx="8215313" cy="5632450"/>
          </a:xfrm>
          <a:prstGeom prst="rect">
            <a:avLst/>
          </a:prstGeom>
          <a:noFill/>
          <a:ln w="9525">
            <a:noFill/>
            <a:miter lim="800000"/>
            <a:headEnd/>
            <a:tailEnd/>
          </a:ln>
        </p:spPr>
        <p:txBody>
          <a:bodyPr>
            <a:spAutoFit/>
          </a:bodyPr>
          <a:lstStyle/>
          <a:p>
            <a:endParaRPr lang="sl-SI" b="1" u="sng"/>
          </a:p>
          <a:p>
            <a:r>
              <a:rPr lang="sl-SI" b="1" u="sng"/>
              <a:t>Med najpogosteje omenjenimi ugodnimi učinki gob šitake so:</a:t>
            </a:r>
          </a:p>
          <a:p>
            <a:endParaRPr lang="sl-SI"/>
          </a:p>
          <a:p>
            <a:pPr>
              <a:buFont typeface="Arial" charset="0"/>
              <a:buChar char="•"/>
            </a:pPr>
            <a:r>
              <a:rPr lang="sl-SI"/>
              <a:t> protivirusni (kronični in akutni) učinki, povečana odpornost proti okužbam</a:t>
            </a:r>
          </a:p>
          <a:p>
            <a:endParaRPr lang="sl-SI"/>
          </a:p>
          <a:p>
            <a:pPr>
              <a:buFont typeface="Arial" charset="0"/>
              <a:buChar char="•"/>
            </a:pPr>
            <a:r>
              <a:rPr lang="sl-SI"/>
              <a:t> imunska stimulacija (krepijo obrambni sistem organizma) </a:t>
            </a:r>
          </a:p>
          <a:p>
            <a:pPr>
              <a:buFont typeface="Arial" charset="0"/>
              <a:buChar char="•"/>
            </a:pPr>
            <a:endParaRPr lang="sl-SI"/>
          </a:p>
          <a:p>
            <a:pPr>
              <a:buFont typeface="Arial" charset="0"/>
              <a:buChar char="•"/>
            </a:pPr>
            <a:r>
              <a:rPr lang="sl-SI"/>
              <a:t> delovanje proti gripi </a:t>
            </a:r>
          </a:p>
          <a:p>
            <a:endParaRPr lang="sl-SI"/>
          </a:p>
          <a:p>
            <a:pPr>
              <a:buFont typeface="Arial" charset="0"/>
              <a:buChar char="•"/>
            </a:pPr>
            <a:r>
              <a:rPr lang="sl-SI"/>
              <a:t> zaščita jeter </a:t>
            </a:r>
          </a:p>
          <a:p>
            <a:pPr>
              <a:buFont typeface="Arial" charset="0"/>
              <a:buChar char="•"/>
            </a:pPr>
            <a:endParaRPr lang="sl-SI"/>
          </a:p>
          <a:p>
            <a:pPr>
              <a:buFont typeface="Arial" charset="0"/>
              <a:buChar char="•"/>
            </a:pPr>
            <a:r>
              <a:rPr lang="sl-SI"/>
              <a:t> učinki na srce in ožilje (znižanje krvnega tlaka) </a:t>
            </a:r>
          </a:p>
          <a:p>
            <a:pPr>
              <a:buFont typeface="Arial" charset="0"/>
              <a:buChar char="•"/>
            </a:pPr>
            <a:endParaRPr lang="sl-SI"/>
          </a:p>
          <a:p>
            <a:pPr>
              <a:buFont typeface="Arial" charset="0"/>
              <a:buChar char="•"/>
            </a:pPr>
            <a:r>
              <a:rPr lang="sl-SI"/>
              <a:t> zniževanje holesterola </a:t>
            </a:r>
          </a:p>
          <a:p>
            <a:pPr>
              <a:buFont typeface="Arial" charset="0"/>
              <a:buChar char="•"/>
            </a:pPr>
            <a:endParaRPr lang="sl-SI"/>
          </a:p>
          <a:p>
            <a:pPr>
              <a:buFont typeface="Arial" charset="0"/>
              <a:buChar char="•"/>
            </a:pPr>
            <a:r>
              <a:rPr lang="sl-SI"/>
              <a:t> spodbuja izločanje seča </a:t>
            </a:r>
          </a:p>
          <a:p>
            <a:endParaRPr lang="sl-SI"/>
          </a:p>
          <a:p>
            <a:pPr>
              <a:buFont typeface="Arial" charset="0"/>
              <a:buChar char="•"/>
            </a:pPr>
            <a:r>
              <a:rPr lang="sl-SI"/>
              <a:t> olajšanje pri razdraženem želodcu </a:t>
            </a:r>
          </a:p>
          <a:p>
            <a:pPr>
              <a:buFont typeface="Arial" charset="0"/>
              <a:buChar char="•"/>
            </a:pPr>
            <a:endParaRPr lang="sl-SI"/>
          </a:p>
          <a:p>
            <a:pPr>
              <a:buFont typeface="Arial" charset="0"/>
              <a:buChar char="•"/>
            </a:pPr>
            <a:r>
              <a:rPr lang="sl-SI"/>
              <a:t> v njih je lentinan, snov, ki zavira rast tumorjev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67586"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67587"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67588" name="Title 3"/>
          <p:cNvSpPr>
            <a:spLocks noGrp="1"/>
          </p:cNvSpPr>
          <p:nvPr>
            <p:ph type="title"/>
          </p:nvPr>
        </p:nvSpPr>
        <p:spPr/>
        <p:txBody>
          <a:bodyPr/>
          <a:lstStyle/>
          <a:p>
            <a:pPr eaLnBrk="1" hangingPunct="1"/>
            <a:r>
              <a:rPr lang="sl-SI" sz="3200" u="sng" smtClean="0"/>
              <a:t>izdelki znamke ZAKLADI ZDRAVJA </a:t>
            </a:r>
          </a:p>
        </p:txBody>
      </p:sp>
      <p:sp>
        <p:nvSpPr>
          <p:cNvPr id="67589" name="Content Placeholder 5"/>
          <p:cNvSpPr>
            <a:spLocks noGrp="1"/>
          </p:cNvSpPr>
          <p:nvPr>
            <p:ph sz="half" idx="1"/>
          </p:nvPr>
        </p:nvSpPr>
        <p:spPr/>
        <p:txBody>
          <a:bodyPr/>
          <a:lstStyle/>
          <a:p>
            <a:pPr eaLnBrk="1" hangingPunct="1">
              <a:buFont typeface="Arial" charset="0"/>
              <a:buNone/>
            </a:pPr>
            <a:r>
              <a:rPr lang="sl-SI" smtClean="0"/>
              <a:t>    Vsi izdelki znamke </a:t>
            </a:r>
            <a:r>
              <a:rPr lang="sl-SI" u="sng" smtClean="0"/>
              <a:t>Zakladi Narave </a:t>
            </a:r>
            <a:r>
              <a:rPr lang="sl-SI" smtClean="0"/>
              <a:t>so iz kontrolirane ekološke pridelave in imajo EKO certifikat.</a:t>
            </a:r>
          </a:p>
        </p:txBody>
      </p:sp>
      <p:pic>
        <p:nvPicPr>
          <p:cNvPr id="67590" name="Picture 5"/>
          <p:cNvPicPr>
            <a:picLocks noGrp="1" noChangeAspect="1" noChangeArrowheads="1"/>
          </p:cNvPicPr>
          <p:nvPr>
            <p:ph sz="half" idx="2"/>
          </p:nvPr>
        </p:nvPicPr>
        <p:blipFill>
          <a:blip r:embed="rId4" cstate="screen"/>
          <a:srcRect/>
          <a:stretch>
            <a:fillRect/>
          </a:stretch>
        </p:blipFill>
        <p:spPr>
          <a:xfrm>
            <a:off x="4932363" y="1600200"/>
            <a:ext cx="3470275" cy="4525963"/>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68610"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68611"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68612" name="Title 7"/>
          <p:cNvSpPr>
            <a:spLocks noGrp="1"/>
          </p:cNvSpPr>
          <p:nvPr>
            <p:ph type="title"/>
          </p:nvPr>
        </p:nvSpPr>
        <p:spPr/>
        <p:txBody>
          <a:bodyPr/>
          <a:lstStyle/>
          <a:p>
            <a:pPr eaLnBrk="1" hangingPunct="1"/>
            <a:r>
              <a:rPr lang="sl-SI" smtClean="0"/>
              <a:t>SUHE GOBE ŠITAKE </a:t>
            </a:r>
          </a:p>
        </p:txBody>
      </p:sp>
      <p:sp>
        <p:nvSpPr>
          <p:cNvPr id="68613" name="Content Placeholder 8"/>
          <p:cNvSpPr>
            <a:spLocks noGrp="1"/>
          </p:cNvSpPr>
          <p:nvPr>
            <p:ph sz="half" idx="1"/>
          </p:nvPr>
        </p:nvSpPr>
        <p:spPr/>
        <p:txBody>
          <a:bodyPr/>
          <a:lstStyle/>
          <a:p>
            <a:pPr eaLnBrk="1" hangingPunct="1"/>
            <a:r>
              <a:rPr lang="sl-SI" b="1" u="sng" smtClean="0"/>
              <a:t>SUHE GOBE ŠITAKE - iz kontolirane ekološke pridelave - 30g</a:t>
            </a:r>
          </a:p>
          <a:p>
            <a:pPr eaLnBrk="1" hangingPunct="1"/>
            <a:r>
              <a:rPr lang="sl-SI" sz="2400" smtClean="0"/>
              <a:t>Pred uporabo gobe šitake za nekaj minut namočite v toplo vodo. </a:t>
            </a:r>
          </a:p>
          <a:p>
            <a:pPr eaLnBrk="1" hangingPunct="1"/>
            <a:r>
              <a:rPr lang="sl-SI" sz="2400" smtClean="0"/>
              <a:t>Primerne so za zelenjavne in mesne jedi, ter vse vrste omak.</a:t>
            </a:r>
          </a:p>
        </p:txBody>
      </p:sp>
      <p:pic>
        <p:nvPicPr>
          <p:cNvPr id="68614" name="Picture 2" descr="C:\Users\juhuhu\Desktop\alaja\slike\suhe_gobe_sitake.jpg"/>
          <p:cNvPicPr>
            <a:picLocks noGrp="1" noChangeAspect="1" noChangeArrowheads="1"/>
          </p:cNvPicPr>
          <p:nvPr>
            <p:ph sz="half" idx="2"/>
          </p:nvPr>
        </p:nvPicPr>
        <p:blipFill>
          <a:blip r:embed="rId4" cstate="screen"/>
          <a:srcRect/>
          <a:stretch>
            <a:fillRect/>
          </a:stretch>
        </p:blipFill>
        <p:spPr>
          <a:xfrm>
            <a:off x="4648200" y="1843088"/>
            <a:ext cx="4038600" cy="4038600"/>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69634"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69635"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69636" name="Title 3"/>
          <p:cNvSpPr>
            <a:spLocks noGrp="1"/>
          </p:cNvSpPr>
          <p:nvPr>
            <p:ph type="title"/>
          </p:nvPr>
        </p:nvSpPr>
        <p:spPr/>
        <p:txBody>
          <a:bodyPr/>
          <a:lstStyle/>
          <a:p>
            <a:pPr eaLnBrk="1" hangingPunct="1"/>
            <a:r>
              <a:rPr lang="sl-SI" smtClean="0"/>
              <a:t>ZAČIMBA IZ GOB ŠITAKE</a:t>
            </a:r>
          </a:p>
        </p:txBody>
      </p:sp>
      <p:sp>
        <p:nvSpPr>
          <p:cNvPr id="69637" name="Content Placeholder 5"/>
          <p:cNvSpPr>
            <a:spLocks noGrp="1"/>
          </p:cNvSpPr>
          <p:nvPr>
            <p:ph sz="half" idx="2"/>
          </p:nvPr>
        </p:nvSpPr>
        <p:spPr/>
        <p:txBody>
          <a:bodyPr/>
          <a:lstStyle/>
          <a:p>
            <a:pPr eaLnBrk="1" hangingPunct="1"/>
            <a:r>
              <a:rPr lang="sl-SI" b="1" u="sng" smtClean="0"/>
              <a:t>ZAČIMBA IZ EKO GOB ŠITAKE - iz kontrolirane ekološke pridelave  - 20g ali 100g   </a:t>
            </a:r>
          </a:p>
          <a:p>
            <a:pPr eaLnBrk="1" hangingPunct="1">
              <a:buFont typeface="Arial" charset="0"/>
              <a:buNone/>
            </a:pPr>
            <a:r>
              <a:rPr lang="sl-SI" sz="1800" smtClean="0"/>
              <a:t>                              </a:t>
            </a:r>
          </a:p>
          <a:p>
            <a:pPr eaLnBrk="1" hangingPunct="1">
              <a:buFont typeface="Arial" charset="0"/>
              <a:buNone/>
            </a:pPr>
            <a:r>
              <a:rPr lang="sl-SI" sz="2400" smtClean="0"/>
              <a:t>Začimba je primerna za: </a:t>
            </a:r>
          </a:p>
          <a:p>
            <a:pPr eaLnBrk="1" hangingPunct="1"/>
            <a:r>
              <a:rPr lang="sl-SI" sz="2400" smtClean="0"/>
              <a:t>juhe</a:t>
            </a:r>
          </a:p>
          <a:p>
            <a:pPr eaLnBrk="1" hangingPunct="1"/>
            <a:r>
              <a:rPr lang="sl-SI" sz="2400" smtClean="0"/>
              <a:t>mesne jedi</a:t>
            </a:r>
          </a:p>
          <a:p>
            <a:pPr eaLnBrk="1" hangingPunct="1"/>
            <a:r>
              <a:rPr lang="sl-SI" sz="2400" smtClean="0"/>
              <a:t>rižote</a:t>
            </a:r>
          </a:p>
          <a:p>
            <a:pPr eaLnBrk="1" hangingPunct="1"/>
            <a:r>
              <a:rPr lang="sl-SI" sz="2400" smtClean="0"/>
              <a:t>omake</a:t>
            </a:r>
          </a:p>
          <a:p>
            <a:pPr eaLnBrk="1" hangingPunct="1"/>
            <a:r>
              <a:rPr lang="sl-SI" sz="2400" smtClean="0"/>
              <a:t>...</a:t>
            </a:r>
          </a:p>
        </p:txBody>
      </p:sp>
      <p:pic>
        <p:nvPicPr>
          <p:cNvPr id="69638" name="Picture 2" descr="C:\Users\juhuhu\Desktop\alaja\slike\zacimba_iz_gob_sitake.jpg"/>
          <p:cNvPicPr>
            <a:picLocks noGrp="1" noChangeAspect="1" noChangeArrowheads="1"/>
          </p:cNvPicPr>
          <p:nvPr>
            <p:ph sz="half" idx="1"/>
          </p:nvPr>
        </p:nvPicPr>
        <p:blipFill>
          <a:blip r:embed="rId4" cstate="screen"/>
          <a:srcRect/>
          <a:stretch>
            <a:fillRect/>
          </a:stretch>
        </p:blipFill>
        <p:spPr>
          <a:xfrm>
            <a:off x="457200" y="1843088"/>
            <a:ext cx="3543300" cy="403860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70658"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70659"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0660" name="Title 3"/>
          <p:cNvSpPr>
            <a:spLocks noGrp="1"/>
          </p:cNvSpPr>
          <p:nvPr>
            <p:ph type="title"/>
          </p:nvPr>
        </p:nvSpPr>
        <p:spPr/>
        <p:txBody>
          <a:bodyPr/>
          <a:lstStyle/>
          <a:p>
            <a:pPr eaLnBrk="1" hangingPunct="1"/>
            <a:r>
              <a:rPr lang="sl-SI" sz="3300" smtClean="0"/>
              <a:t>BIO PRAŽENA AJDOVA KAŠA Z </a:t>
            </a:r>
            <a:br>
              <a:rPr lang="sl-SI" sz="3300" smtClean="0"/>
            </a:br>
            <a:r>
              <a:rPr lang="sl-SI" sz="3300" smtClean="0"/>
              <a:t>EKO GOBAMI ŠITAKE (250g)</a:t>
            </a:r>
          </a:p>
        </p:txBody>
      </p:sp>
      <p:sp>
        <p:nvSpPr>
          <p:cNvPr id="70661" name="Content Placeholder 4"/>
          <p:cNvSpPr>
            <a:spLocks noGrp="1"/>
          </p:cNvSpPr>
          <p:nvPr>
            <p:ph sz="half" idx="1"/>
          </p:nvPr>
        </p:nvSpPr>
        <p:spPr>
          <a:xfrm>
            <a:off x="428625" y="1571625"/>
            <a:ext cx="4038600" cy="4525963"/>
          </a:xfrm>
        </p:spPr>
        <p:txBody>
          <a:bodyPr/>
          <a:lstStyle/>
          <a:p>
            <a:pPr eaLnBrk="1" hangingPunct="1"/>
            <a:r>
              <a:rPr lang="sl-SI" sz="2400" smtClean="0"/>
              <a:t>Vsebino vrečke stresemo v 600 ml slane hladne vode, pustimo da zavre in kuhamo  pri nižji temp. 10 minut. </a:t>
            </a:r>
          </a:p>
          <a:p>
            <a:pPr eaLnBrk="1" hangingPunct="1"/>
            <a:r>
              <a:rPr lang="sl-SI" sz="2400" smtClean="0"/>
              <a:t>Začinimo po okusu. </a:t>
            </a:r>
          </a:p>
          <a:p>
            <a:pPr eaLnBrk="1" hangingPunct="1"/>
            <a:r>
              <a:rPr lang="sl-SI" sz="2400" smtClean="0"/>
              <a:t>Ko je kaša kuhana, posodo pokrijemo in pustimo stati 5 minut. </a:t>
            </a:r>
          </a:p>
          <a:p>
            <a:pPr eaLnBrk="1" hangingPunct="1"/>
            <a:r>
              <a:rPr lang="sl-SI" sz="2400" smtClean="0"/>
              <a:t>Postrežemo kot prilogo ali samostojno jed.</a:t>
            </a:r>
          </a:p>
          <a:p>
            <a:pPr eaLnBrk="1" hangingPunct="1">
              <a:buFont typeface="Arial" charset="0"/>
              <a:buNone/>
            </a:pPr>
            <a:endParaRPr lang="sl-SI" smtClean="0"/>
          </a:p>
        </p:txBody>
      </p:sp>
      <p:pic>
        <p:nvPicPr>
          <p:cNvPr id="70662" name="Picture 2" descr="C:\Users\juhuhu\Desktop\alaja\slike\bio_ajdova_kasa_z_eko_gobami_sitake.jpg"/>
          <p:cNvPicPr>
            <a:picLocks noGrp="1" noChangeAspect="1" noChangeArrowheads="1"/>
          </p:cNvPicPr>
          <p:nvPr>
            <p:ph sz="half" idx="2"/>
          </p:nvPr>
        </p:nvPicPr>
        <p:blipFill>
          <a:blip r:embed="rId4" cstate="screen"/>
          <a:srcRect/>
          <a:stretch>
            <a:fillRect/>
          </a:stretch>
        </p:blipFill>
        <p:spPr>
          <a:xfrm>
            <a:off x="4648200" y="1843088"/>
            <a:ext cx="4038600" cy="4038600"/>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71682"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71683"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1684" name="Title 3"/>
          <p:cNvSpPr>
            <a:spLocks noGrp="1"/>
          </p:cNvSpPr>
          <p:nvPr>
            <p:ph type="title"/>
          </p:nvPr>
        </p:nvSpPr>
        <p:spPr/>
        <p:txBody>
          <a:bodyPr/>
          <a:lstStyle/>
          <a:p>
            <a:pPr eaLnBrk="1" hangingPunct="1"/>
            <a:r>
              <a:rPr lang="sl-SI" sz="4000" smtClean="0"/>
              <a:t>BIO KUSKUS Z </a:t>
            </a:r>
            <a:br>
              <a:rPr lang="sl-SI" sz="4000" smtClean="0"/>
            </a:br>
            <a:r>
              <a:rPr lang="sl-SI" sz="4000" smtClean="0"/>
              <a:t>EKO GOBAMI ŠITAKE (250g)</a:t>
            </a:r>
          </a:p>
        </p:txBody>
      </p:sp>
      <p:sp>
        <p:nvSpPr>
          <p:cNvPr id="71685" name="Content Placeholder 5"/>
          <p:cNvSpPr>
            <a:spLocks noGrp="1"/>
          </p:cNvSpPr>
          <p:nvPr>
            <p:ph sz="half" idx="2"/>
          </p:nvPr>
        </p:nvSpPr>
        <p:spPr/>
        <p:txBody>
          <a:bodyPr/>
          <a:lstStyle/>
          <a:p>
            <a:pPr eaLnBrk="1" hangingPunct="1"/>
            <a:r>
              <a:rPr lang="sl-SI" sz="2400" smtClean="0"/>
              <a:t>Vsebino vrečke stresemo v 500ml slane vrele vode,ki ji dodamo žlico olivnega olja. Kuhamo pri nižji temp. 10 minut.</a:t>
            </a:r>
          </a:p>
          <a:p>
            <a:pPr eaLnBrk="1" hangingPunct="1"/>
            <a:r>
              <a:rPr lang="sl-SI" sz="2400" smtClean="0"/>
              <a:t>Začinimo po okusu.</a:t>
            </a:r>
          </a:p>
          <a:p>
            <a:pPr eaLnBrk="1" hangingPunct="1"/>
            <a:r>
              <a:rPr lang="sl-SI" sz="2400" smtClean="0"/>
              <a:t>Ko je kuskus kuhan, posodo pokrijemo in pustimo stati 5 minut. </a:t>
            </a:r>
          </a:p>
          <a:p>
            <a:pPr eaLnBrk="1" hangingPunct="1"/>
            <a:r>
              <a:rPr lang="sl-SI" sz="2400" smtClean="0"/>
              <a:t>Postrežemo kot prilogo ali samostojno jed.</a:t>
            </a:r>
          </a:p>
        </p:txBody>
      </p:sp>
      <p:pic>
        <p:nvPicPr>
          <p:cNvPr id="71686" name="Picture 2" descr="C:\Users\juhuhu\Desktop\alaja\slike\bio_kus-kus__z_eko_gobami_sitake.jpg"/>
          <p:cNvPicPr>
            <a:picLocks noGrp="1" noChangeAspect="1" noChangeArrowheads="1"/>
          </p:cNvPicPr>
          <p:nvPr>
            <p:ph sz="half" idx="1"/>
          </p:nvPr>
        </p:nvPicPr>
        <p:blipFill>
          <a:blip r:embed="rId4" cstate="screen"/>
          <a:srcRect/>
          <a:stretch>
            <a:fillRect/>
          </a:stretch>
        </p:blipFill>
        <p:spPr>
          <a:xfrm>
            <a:off x="457200" y="1843088"/>
            <a:ext cx="4038600" cy="40386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8194"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8195"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8200" name="Picture 9" descr="Zp 28"/>
          <p:cNvPicPr>
            <a:picLocks noChangeAspect="1" noChangeArrowheads="1"/>
          </p:cNvPicPr>
          <p:nvPr/>
        </p:nvPicPr>
        <p:blipFill>
          <a:blip r:embed="rId4" cstate="screen"/>
          <a:srcRect/>
          <a:stretch>
            <a:fillRect/>
          </a:stretch>
        </p:blipFill>
        <p:spPr bwMode="auto">
          <a:xfrm>
            <a:off x="539750" y="692150"/>
            <a:ext cx="6696075" cy="501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72706"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72707"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2708" name="Title 3"/>
          <p:cNvSpPr>
            <a:spLocks noGrp="1"/>
          </p:cNvSpPr>
          <p:nvPr>
            <p:ph type="title"/>
          </p:nvPr>
        </p:nvSpPr>
        <p:spPr/>
        <p:txBody>
          <a:bodyPr/>
          <a:lstStyle/>
          <a:p>
            <a:pPr eaLnBrk="1" hangingPunct="1"/>
            <a:r>
              <a:rPr lang="sl-SI" smtClean="0"/>
              <a:t>BIO LEČA Z EKO </a:t>
            </a:r>
            <a:br>
              <a:rPr lang="sl-SI" smtClean="0"/>
            </a:br>
            <a:r>
              <a:rPr lang="sl-SI" smtClean="0"/>
              <a:t>GOBAMI ŠITAKE (250g)</a:t>
            </a:r>
          </a:p>
        </p:txBody>
      </p:sp>
      <p:sp>
        <p:nvSpPr>
          <p:cNvPr id="72709" name="Content Placeholder 4"/>
          <p:cNvSpPr>
            <a:spLocks noGrp="1"/>
          </p:cNvSpPr>
          <p:nvPr>
            <p:ph sz="half" idx="1"/>
          </p:nvPr>
        </p:nvSpPr>
        <p:spPr/>
        <p:txBody>
          <a:bodyPr/>
          <a:lstStyle/>
          <a:p>
            <a:pPr eaLnBrk="1" hangingPunct="1"/>
            <a:r>
              <a:rPr lang="sl-SI" sz="2400" smtClean="0"/>
              <a:t>Vsebino vrečke stresemo v 500ml hladne vode. Solimo in začinimo po okusu. </a:t>
            </a:r>
          </a:p>
          <a:p>
            <a:pPr eaLnBrk="1" hangingPunct="1"/>
            <a:r>
              <a:rPr lang="sl-SI" sz="2400" smtClean="0"/>
              <a:t>Pustimo, da zavre, nato kuhamo pri nižji temp. v nepokriti posodi cca. 15 minut. </a:t>
            </a:r>
          </a:p>
          <a:p>
            <a:pPr eaLnBrk="1" hangingPunct="1"/>
            <a:r>
              <a:rPr lang="sl-SI" sz="2400" smtClean="0"/>
              <a:t>Ko je leča kuhana, posodo pokrijemo in pustimo stati 15 minut. </a:t>
            </a:r>
          </a:p>
          <a:p>
            <a:pPr eaLnBrk="1" hangingPunct="1"/>
            <a:r>
              <a:rPr lang="sl-SI" sz="2400" smtClean="0"/>
              <a:t>Postrežemo kot prilogo ali  samostojno jed.</a:t>
            </a:r>
          </a:p>
        </p:txBody>
      </p:sp>
      <p:pic>
        <p:nvPicPr>
          <p:cNvPr id="72710" name="Picture 2" descr="C:\Users\juhuhu\Desktop\alaja\slike\bio_leca_z_eko_gobami_sitake.jpg"/>
          <p:cNvPicPr>
            <a:picLocks noGrp="1" noChangeAspect="1" noChangeArrowheads="1"/>
          </p:cNvPicPr>
          <p:nvPr>
            <p:ph sz="half" idx="2"/>
          </p:nvPr>
        </p:nvPicPr>
        <p:blipFill>
          <a:blip r:embed="rId4" cstate="screen"/>
          <a:srcRect/>
          <a:stretch>
            <a:fillRect/>
          </a:stretch>
        </p:blipFill>
        <p:spPr>
          <a:xfrm>
            <a:off x="4648200" y="1843088"/>
            <a:ext cx="4038600" cy="403860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73730"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73731"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3732" name="Title 3"/>
          <p:cNvSpPr>
            <a:spLocks noGrp="1"/>
          </p:cNvSpPr>
          <p:nvPr>
            <p:ph type="title"/>
          </p:nvPr>
        </p:nvSpPr>
        <p:spPr/>
        <p:txBody>
          <a:bodyPr/>
          <a:lstStyle/>
          <a:p>
            <a:pPr eaLnBrk="1" hangingPunct="1"/>
            <a:r>
              <a:rPr lang="pl-PL" smtClean="0"/>
              <a:t>BIO POLENTA Z EKO </a:t>
            </a:r>
            <a:br>
              <a:rPr lang="pl-PL" smtClean="0"/>
            </a:br>
            <a:r>
              <a:rPr lang="pl-PL" smtClean="0"/>
              <a:t>GOBAMI ŠITAKE (250g)</a:t>
            </a:r>
            <a:endParaRPr lang="sl-SI" smtClean="0"/>
          </a:p>
        </p:txBody>
      </p:sp>
      <p:sp>
        <p:nvSpPr>
          <p:cNvPr id="73733" name="Content Placeholder 4"/>
          <p:cNvSpPr>
            <a:spLocks noGrp="1"/>
          </p:cNvSpPr>
          <p:nvPr>
            <p:ph sz="half" idx="1"/>
          </p:nvPr>
        </p:nvSpPr>
        <p:spPr/>
        <p:txBody>
          <a:bodyPr/>
          <a:lstStyle/>
          <a:p>
            <a:pPr eaLnBrk="1" hangingPunct="1"/>
            <a:r>
              <a:rPr lang="sl-SI" sz="2200" smtClean="0"/>
              <a:t>Vsebino vrečke stresemo v 700ml hladne slane vode, ki ji dodamo žličko olivnega olja. </a:t>
            </a:r>
          </a:p>
          <a:p>
            <a:pPr eaLnBrk="1" hangingPunct="1"/>
            <a:r>
              <a:rPr lang="sl-SI" sz="2200" smtClean="0"/>
              <a:t>Pustimo,  da zavre, nato kuhamo cca. 10 minut. Ko je polenta kuhana, posodo pokrijemo in pustimo stati 10 min.</a:t>
            </a:r>
          </a:p>
          <a:p>
            <a:pPr eaLnBrk="1" hangingPunct="1"/>
            <a:r>
              <a:rPr lang="sl-SI" sz="2200" smtClean="0"/>
              <a:t>Začinimo po okusu, lahko dodamo nariban parmezan. </a:t>
            </a:r>
          </a:p>
          <a:p>
            <a:pPr eaLnBrk="1" hangingPunct="1"/>
            <a:r>
              <a:rPr lang="sl-SI" sz="2200" smtClean="0"/>
              <a:t>Postrežemo kot prilogo ali samostojno jed.</a:t>
            </a:r>
          </a:p>
        </p:txBody>
      </p:sp>
      <p:pic>
        <p:nvPicPr>
          <p:cNvPr id="73734" name="Picture 2" descr="C:\Users\juhuhu\Desktop\alaja\slike\bio_polenta_z_eko_gobami_sitake.jpg"/>
          <p:cNvPicPr>
            <a:picLocks noGrp="1" noChangeAspect="1" noChangeArrowheads="1"/>
          </p:cNvPicPr>
          <p:nvPr>
            <p:ph sz="half" idx="2"/>
          </p:nvPr>
        </p:nvPicPr>
        <p:blipFill>
          <a:blip r:embed="rId4" cstate="screen"/>
          <a:srcRect/>
          <a:stretch>
            <a:fillRect/>
          </a:stretch>
        </p:blipFill>
        <p:spPr>
          <a:xfrm>
            <a:off x="4648200" y="1843088"/>
            <a:ext cx="4038600" cy="4038600"/>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74754"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74755"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4756" name="Title 3"/>
          <p:cNvSpPr>
            <a:spLocks noGrp="1"/>
          </p:cNvSpPr>
          <p:nvPr>
            <p:ph type="title"/>
          </p:nvPr>
        </p:nvSpPr>
        <p:spPr/>
        <p:txBody>
          <a:bodyPr/>
          <a:lstStyle/>
          <a:p>
            <a:pPr eaLnBrk="1" hangingPunct="1"/>
            <a:r>
              <a:rPr lang="pl-PL" smtClean="0"/>
              <a:t>BIO RIŽ Z EKO </a:t>
            </a:r>
            <a:br>
              <a:rPr lang="pl-PL" smtClean="0"/>
            </a:br>
            <a:r>
              <a:rPr lang="pl-PL" smtClean="0"/>
              <a:t>GOBAMI ŠITAKE (250g)</a:t>
            </a:r>
            <a:endParaRPr lang="sl-SI" smtClean="0"/>
          </a:p>
        </p:txBody>
      </p:sp>
      <p:sp>
        <p:nvSpPr>
          <p:cNvPr id="74757" name="Content Placeholder 5"/>
          <p:cNvSpPr>
            <a:spLocks noGrp="1"/>
          </p:cNvSpPr>
          <p:nvPr>
            <p:ph sz="half" idx="2"/>
          </p:nvPr>
        </p:nvSpPr>
        <p:spPr/>
        <p:txBody>
          <a:bodyPr/>
          <a:lstStyle/>
          <a:p>
            <a:pPr eaLnBrk="1" hangingPunct="1"/>
            <a:r>
              <a:rPr lang="sl-SI" sz="2000" smtClean="0"/>
              <a:t>Vsebino vrečke stresemo v 600ml hladne vode. </a:t>
            </a:r>
          </a:p>
          <a:p>
            <a:pPr eaLnBrk="1" hangingPunct="1"/>
            <a:r>
              <a:rPr lang="sl-SI" sz="2000" smtClean="0"/>
              <a:t>Pustimo, da zavre, nato kuhamo pri nižji temp. v nepokriti posodi cca. 15 minut. </a:t>
            </a:r>
          </a:p>
          <a:p>
            <a:pPr eaLnBrk="1" hangingPunct="1"/>
            <a:r>
              <a:rPr lang="sl-SI" sz="2000" smtClean="0"/>
              <a:t>Ko je riž kuhan, posodo pokrijemo in pustimo stati 5 minut.</a:t>
            </a:r>
          </a:p>
          <a:p>
            <a:pPr eaLnBrk="1" hangingPunct="1"/>
            <a:r>
              <a:rPr lang="sl-SI" sz="2000" smtClean="0"/>
              <a:t>Solimo in začinimo po okusu, lahko dodamo naribani parmezan. </a:t>
            </a:r>
          </a:p>
          <a:p>
            <a:pPr eaLnBrk="1" hangingPunct="1"/>
            <a:r>
              <a:rPr lang="sl-SI" sz="2000" smtClean="0"/>
              <a:t>Postrežemo kot prilogo ali samostojno jed.</a:t>
            </a:r>
          </a:p>
        </p:txBody>
      </p:sp>
      <p:pic>
        <p:nvPicPr>
          <p:cNvPr id="74758" name="Picture 2" descr="C:\Users\juhuhu\Desktop\alaja\slike\bio_riz_z_eko_gobami_sitake.jpg"/>
          <p:cNvPicPr>
            <a:picLocks noGrp="1" noChangeAspect="1" noChangeArrowheads="1"/>
          </p:cNvPicPr>
          <p:nvPr>
            <p:ph sz="half" idx="1"/>
          </p:nvPr>
        </p:nvPicPr>
        <p:blipFill>
          <a:blip r:embed="rId4" cstate="screen"/>
          <a:srcRect/>
          <a:stretch>
            <a:fillRect/>
          </a:stretch>
        </p:blipFill>
        <p:spPr>
          <a:xfrm>
            <a:off x="457200" y="1843088"/>
            <a:ext cx="4038600" cy="403860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75778"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75779" name="Picture 12" descr="Untitled-1.png"/>
          <p:cNvPicPr>
            <a:picLocks noChangeAspect="1"/>
          </p:cNvPicPr>
          <p:nvPr/>
        </p:nvPicPr>
        <p:blipFill>
          <a:blip r:embed="rId3" cstate="screen"/>
          <a:srcRect/>
          <a:stretch>
            <a:fillRect/>
          </a:stretch>
        </p:blipFill>
        <p:spPr bwMode="auto">
          <a:xfrm rot="345883">
            <a:off x="-76200" y="739775"/>
            <a:ext cx="9144000" cy="1985963"/>
          </a:xfrm>
          <a:prstGeom prst="rect">
            <a:avLst/>
          </a:prstGeom>
          <a:noFill/>
          <a:ln w="9525">
            <a:noFill/>
            <a:miter lim="800000"/>
            <a:headEnd/>
            <a:tailEnd/>
          </a:ln>
        </p:spPr>
      </p:pic>
      <p:sp>
        <p:nvSpPr>
          <p:cNvPr id="7" name="Title 1"/>
          <p:cNvSpPr txBox="1">
            <a:spLocks/>
          </p:cNvSpPr>
          <p:nvPr/>
        </p:nvSpPr>
        <p:spPr>
          <a:xfrm>
            <a:off x="-1000125" y="-214313"/>
            <a:ext cx="8229600" cy="1143001"/>
          </a:xfrm>
          <a:prstGeom prst="rect">
            <a:avLst/>
          </a:prstGeom>
        </p:spPr>
        <p:txBody>
          <a:bodyPr anchor="ctr">
            <a:normAutofit/>
          </a:bodyPr>
          <a:lstStyle/>
          <a:p>
            <a:pPr algn="ctr" fontAlgn="auto">
              <a:spcAft>
                <a:spcPts val="0"/>
              </a:spcAft>
              <a:defRPr/>
            </a:pPr>
            <a:r>
              <a:rPr lang="sl-SI" sz="4000" dirty="0">
                <a:solidFill>
                  <a:srgbClr val="004833"/>
                </a:solidFill>
                <a:latin typeface="Arial" pitchFamily="34" charset="0"/>
                <a:ea typeface="+mj-ea"/>
                <a:cs typeface="Arial" pitchFamily="34" charset="0"/>
              </a:rPr>
              <a:t>Zaposlitveni center Zarja </a:t>
            </a:r>
          </a:p>
        </p:txBody>
      </p:sp>
      <p:sp>
        <p:nvSpPr>
          <p:cNvPr id="8" name="Content Placeholder 2"/>
          <p:cNvSpPr txBox="1">
            <a:spLocks/>
          </p:cNvSpPr>
          <p:nvPr/>
        </p:nvSpPr>
        <p:spPr>
          <a:xfrm>
            <a:off x="457200" y="2286000"/>
            <a:ext cx="3917950" cy="4038600"/>
          </a:xfrm>
          <a:prstGeom prst="rect">
            <a:avLst/>
          </a:prstGeom>
          <a:noFill/>
        </p:spPr>
        <p:style>
          <a:lnRef idx="2">
            <a:schemeClr val="dk1"/>
          </a:lnRef>
          <a:fillRef idx="1">
            <a:schemeClr val="lt1"/>
          </a:fillRef>
          <a:effectRef idx="0">
            <a:schemeClr val="dk1"/>
          </a:effectRef>
          <a:fontRef idx="minor">
            <a:schemeClr val="dk1"/>
          </a:fontRef>
        </p:style>
        <p:txBody>
          <a:bodyPr>
            <a:normAutofit fontScale="62500" lnSpcReduction="20000"/>
          </a:bodyPr>
          <a:lstStyle/>
          <a:p>
            <a:pPr algn="ctr" fontAlgn="auto">
              <a:spcBef>
                <a:spcPct val="20000"/>
              </a:spcBef>
              <a:spcAft>
                <a:spcPts val="0"/>
              </a:spcAft>
              <a:buFont typeface="Arial" pitchFamily="34" charset="0"/>
              <a:buNone/>
              <a:defRPr/>
            </a:pPr>
            <a:r>
              <a:rPr lang="sl-SI" sz="3200" b="1" dirty="0">
                <a:solidFill>
                  <a:srgbClr val="004833"/>
                </a:solidFill>
                <a:latin typeface="+mj-lt"/>
              </a:rPr>
              <a:t>gojenje in prodaja eko gob šitake</a:t>
            </a:r>
          </a:p>
          <a:p>
            <a:pPr algn="ctr" fontAlgn="auto">
              <a:spcBef>
                <a:spcPct val="20000"/>
              </a:spcBef>
              <a:spcAft>
                <a:spcPts val="0"/>
              </a:spcAft>
              <a:buFont typeface="Arial" pitchFamily="34" charset="0"/>
              <a:buNone/>
              <a:defRPr/>
            </a:pPr>
            <a:r>
              <a:rPr lang="sl-SI" sz="2300" dirty="0">
                <a:solidFill>
                  <a:srgbClr val="004833"/>
                </a:solidFill>
                <a:latin typeface="+mj-lt"/>
              </a:rPr>
              <a:t>Kajuhova 32 r </a:t>
            </a:r>
          </a:p>
          <a:p>
            <a:pPr algn="ctr" fontAlgn="auto">
              <a:spcBef>
                <a:spcPct val="20000"/>
              </a:spcBef>
              <a:spcAft>
                <a:spcPts val="0"/>
              </a:spcAft>
              <a:buFont typeface="Arial" pitchFamily="34" charset="0"/>
              <a:buNone/>
              <a:defRPr/>
            </a:pPr>
            <a:r>
              <a:rPr lang="sl-SI" sz="2300" dirty="0">
                <a:solidFill>
                  <a:srgbClr val="004833"/>
                </a:solidFill>
                <a:latin typeface="+mj-lt"/>
              </a:rPr>
              <a:t>1000 Ljubljana</a:t>
            </a:r>
          </a:p>
          <a:p>
            <a:pPr algn="ctr" fontAlgn="auto">
              <a:spcBef>
                <a:spcPct val="20000"/>
              </a:spcBef>
              <a:spcAft>
                <a:spcPts val="0"/>
              </a:spcAft>
              <a:buFont typeface="Arial" pitchFamily="34" charset="0"/>
              <a:buNone/>
              <a:defRPr/>
            </a:pPr>
            <a:r>
              <a:rPr lang="sl-SI" sz="2300" dirty="0">
                <a:solidFill>
                  <a:srgbClr val="004833"/>
                </a:solidFill>
                <a:latin typeface="+mj-lt"/>
              </a:rPr>
              <a:t>tel.: 059/968-083</a:t>
            </a:r>
          </a:p>
          <a:p>
            <a:pPr algn="ctr" fontAlgn="auto">
              <a:spcBef>
                <a:spcPct val="20000"/>
              </a:spcBef>
              <a:spcAft>
                <a:spcPts val="0"/>
              </a:spcAft>
              <a:buFont typeface="Arial" pitchFamily="34" charset="0"/>
              <a:buNone/>
              <a:defRPr/>
            </a:pPr>
            <a:r>
              <a:rPr lang="sl-SI" sz="2300" dirty="0">
                <a:solidFill>
                  <a:srgbClr val="004833"/>
                </a:solidFill>
                <a:latin typeface="+mj-lt"/>
              </a:rPr>
              <a:t>gsm.: 041/752-347</a:t>
            </a:r>
          </a:p>
          <a:p>
            <a:pPr algn="ctr" fontAlgn="auto">
              <a:spcBef>
                <a:spcPct val="20000"/>
              </a:spcBef>
              <a:spcAft>
                <a:spcPts val="0"/>
              </a:spcAft>
              <a:buFont typeface="Arial" pitchFamily="34" charset="0"/>
              <a:buNone/>
              <a:defRPr/>
            </a:pPr>
            <a:endParaRPr lang="sl-SI" sz="3200" dirty="0">
              <a:solidFill>
                <a:srgbClr val="004833"/>
              </a:solidFill>
              <a:latin typeface="+mj-lt"/>
            </a:endParaRPr>
          </a:p>
          <a:p>
            <a:pPr algn="ctr" fontAlgn="auto">
              <a:spcBef>
                <a:spcPct val="20000"/>
              </a:spcBef>
              <a:spcAft>
                <a:spcPts val="0"/>
              </a:spcAft>
              <a:buFont typeface="Arial" pitchFamily="34" charset="0"/>
              <a:buNone/>
              <a:defRPr/>
            </a:pPr>
            <a:r>
              <a:rPr lang="sl-SI" sz="3200" b="1" dirty="0">
                <a:solidFill>
                  <a:srgbClr val="004833"/>
                </a:solidFill>
                <a:latin typeface="+mj-lt"/>
              </a:rPr>
              <a:t>montažna dela in darilni program</a:t>
            </a:r>
          </a:p>
          <a:p>
            <a:pPr algn="ctr" fontAlgn="auto">
              <a:spcBef>
                <a:spcPct val="20000"/>
              </a:spcBef>
              <a:spcAft>
                <a:spcPts val="0"/>
              </a:spcAft>
              <a:buFont typeface="Arial" pitchFamily="34" charset="0"/>
              <a:buNone/>
              <a:defRPr/>
            </a:pPr>
            <a:r>
              <a:rPr lang="sl-SI" sz="2300" dirty="0">
                <a:solidFill>
                  <a:srgbClr val="004833"/>
                </a:solidFill>
                <a:latin typeface="+mj-lt"/>
              </a:rPr>
              <a:t>Kunaverjeva 14</a:t>
            </a:r>
          </a:p>
          <a:p>
            <a:pPr algn="ctr" fontAlgn="auto">
              <a:spcBef>
                <a:spcPct val="20000"/>
              </a:spcBef>
              <a:spcAft>
                <a:spcPts val="0"/>
              </a:spcAft>
              <a:buFont typeface="Arial" pitchFamily="34" charset="0"/>
              <a:buNone/>
              <a:defRPr/>
            </a:pPr>
            <a:r>
              <a:rPr lang="sl-SI" sz="2300" dirty="0">
                <a:solidFill>
                  <a:srgbClr val="004833"/>
                </a:solidFill>
                <a:latin typeface="+mj-lt"/>
              </a:rPr>
              <a:t>1000 Ljubljana</a:t>
            </a:r>
          </a:p>
          <a:p>
            <a:pPr algn="ctr" fontAlgn="auto">
              <a:spcBef>
                <a:spcPct val="20000"/>
              </a:spcBef>
              <a:spcAft>
                <a:spcPts val="0"/>
              </a:spcAft>
              <a:buFont typeface="Arial" pitchFamily="34" charset="0"/>
              <a:buNone/>
              <a:defRPr/>
            </a:pPr>
            <a:r>
              <a:rPr lang="sl-SI" sz="2300" dirty="0">
                <a:solidFill>
                  <a:srgbClr val="004833"/>
                </a:solidFill>
                <a:latin typeface="+mj-lt"/>
              </a:rPr>
              <a:t>tel.: 01/519-76-51</a:t>
            </a:r>
          </a:p>
          <a:p>
            <a:pPr algn="ctr" fontAlgn="auto">
              <a:spcBef>
                <a:spcPct val="20000"/>
              </a:spcBef>
              <a:spcAft>
                <a:spcPts val="0"/>
              </a:spcAft>
              <a:buFont typeface="Arial" pitchFamily="34" charset="0"/>
              <a:buNone/>
              <a:defRPr/>
            </a:pPr>
            <a:r>
              <a:rPr lang="sl-SI" sz="2300" dirty="0">
                <a:solidFill>
                  <a:srgbClr val="004833"/>
                </a:solidFill>
                <a:latin typeface="+mj-lt"/>
              </a:rPr>
              <a:t>gsm.: 051/329-686</a:t>
            </a:r>
          </a:p>
          <a:p>
            <a:pPr algn="ctr" fontAlgn="auto">
              <a:spcBef>
                <a:spcPct val="20000"/>
              </a:spcBef>
              <a:spcAft>
                <a:spcPts val="0"/>
              </a:spcAft>
              <a:buFont typeface="Arial" pitchFamily="34" charset="0"/>
              <a:buNone/>
              <a:defRPr/>
            </a:pPr>
            <a:endParaRPr lang="sl-SI" sz="3200" dirty="0">
              <a:solidFill>
                <a:schemeClr val="tx1">
                  <a:tint val="75000"/>
                </a:schemeClr>
              </a:solidFill>
              <a:latin typeface="+mj-lt"/>
            </a:endParaRPr>
          </a:p>
          <a:p>
            <a:pPr algn="ctr" fontAlgn="auto">
              <a:spcBef>
                <a:spcPct val="20000"/>
              </a:spcBef>
              <a:spcAft>
                <a:spcPts val="0"/>
              </a:spcAft>
              <a:buFont typeface="Arial" pitchFamily="34" charset="0"/>
              <a:buNone/>
              <a:defRPr/>
            </a:pPr>
            <a:r>
              <a:rPr lang="sl-SI" sz="3200" dirty="0">
                <a:solidFill>
                  <a:schemeClr val="tx1">
                    <a:tint val="75000"/>
                  </a:schemeClr>
                </a:solidFill>
                <a:latin typeface="+mj-lt"/>
                <a:hlinkClick r:id="rId4"/>
              </a:rPr>
              <a:t>marketing@zc-zarja.si</a:t>
            </a:r>
            <a:endParaRPr lang="sl-SI" sz="3200" dirty="0">
              <a:solidFill>
                <a:schemeClr val="tx1">
                  <a:tint val="75000"/>
                </a:schemeClr>
              </a:solidFill>
              <a:latin typeface="+mj-lt"/>
            </a:endParaRPr>
          </a:p>
          <a:p>
            <a:pPr algn="ctr" fontAlgn="auto">
              <a:spcBef>
                <a:spcPct val="20000"/>
              </a:spcBef>
              <a:spcAft>
                <a:spcPts val="0"/>
              </a:spcAft>
              <a:buFont typeface="Arial" pitchFamily="34" charset="0"/>
              <a:buNone/>
              <a:defRPr/>
            </a:pPr>
            <a:r>
              <a:rPr lang="sl-SI" sz="3200" dirty="0">
                <a:solidFill>
                  <a:srgbClr val="004833"/>
                </a:solidFill>
                <a:latin typeface="+mj-lt"/>
              </a:rPr>
              <a:t>www.zc-zarja.si  </a:t>
            </a:r>
            <a:r>
              <a:rPr lang="sl-SI" sz="3200" dirty="0">
                <a:solidFill>
                  <a:schemeClr val="tx1">
                    <a:tint val="75000"/>
                  </a:schemeClr>
                </a:solidFill>
                <a:latin typeface="+mj-lt"/>
              </a:rPr>
              <a:t>  </a:t>
            </a:r>
          </a:p>
        </p:txBody>
      </p:sp>
      <p:pic>
        <p:nvPicPr>
          <p:cNvPr id="75782" name="Picture 3"/>
          <p:cNvPicPr>
            <a:picLocks noChangeAspect="1" noChangeArrowheads="1"/>
          </p:cNvPicPr>
          <p:nvPr/>
        </p:nvPicPr>
        <p:blipFill>
          <a:blip r:embed="rId5" cstate="screen"/>
          <a:srcRect/>
          <a:stretch>
            <a:fillRect/>
          </a:stretch>
        </p:blipFill>
        <p:spPr bwMode="auto">
          <a:xfrm>
            <a:off x="5286375" y="2500313"/>
            <a:ext cx="3333750" cy="273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9218"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9219"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9224" name="Picture 9" descr="Zp 7"/>
          <p:cNvPicPr>
            <a:picLocks noChangeAspect="1" noChangeArrowheads="1"/>
          </p:cNvPicPr>
          <p:nvPr/>
        </p:nvPicPr>
        <p:blipFill>
          <a:blip r:embed="rId4" cstate="screen"/>
          <a:srcRect/>
          <a:stretch>
            <a:fillRect/>
          </a:stretch>
        </p:blipFill>
        <p:spPr bwMode="auto">
          <a:xfrm>
            <a:off x="395288" y="333375"/>
            <a:ext cx="3978275" cy="5299075"/>
          </a:xfrm>
          <a:prstGeom prst="rect">
            <a:avLst/>
          </a:prstGeom>
          <a:noFill/>
          <a:ln w="9525">
            <a:noFill/>
            <a:miter lim="800000"/>
            <a:headEnd/>
            <a:tailEnd/>
          </a:ln>
        </p:spPr>
      </p:pic>
      <p:pic>
        <p:nvPicPr>
          <p:cNvPr id="9225" name="Picture 10" descr="Slika1"/>
          <p:cNvPicPr>
            <a:picLocks noChangeAspect="1" noChangeArrowheads="1"/>
          </p:cNvPicPr>
          <p:nvPr/>
        </p:nvPicPr>
        <p:blipFill>
          <a:blip r:embed="rId5" cstate="screen"/>
          <a:srcRect/>
          <a:stretch>
            <a:fillRect/>
          </a:stretch>
        </p:blipFill>
        <p:spPr bwMode="auto">
          <a:xfrm>
            <a:off x="4500563" y="2420938"/>
            <a:ext cx="4343400"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BA9765"/>
            </a:gs>
            <a:gs pos="100000">
              <a:schemeClr val="bg1">
                <a:alpha val="95000"/>
              </a:schemeClr>
            </a:gs>
          </a:gsLst>
          <a:lin ang="16200000" scaled="1"/>
          <a:tileRect/>
        </a:gradFill>
        <a:effectLst/>
      </p:bgPr>
    </p:bg>
    <p:spTree>
      <p:nvGrpSpPr>
        <p:cNvPr id="1" name=""/>
        <p:cNvGrpSpPr/>
        <p:nvPr/>
      </p:nvGrpSpPr>
      <p:grpSpPr>
        <a:xfrm>
          <a:off x="0" y="0"/>
          <a:ext cx="0" cy="0"/>
          <a:chOff x="0" y="0"/>
          <a:chExt cx="0" cy="0"/>
        </a:xfrm>
      </p:grpSpPr>
      <p:pic>
        <p:nvPicPr>
          <p:cNvPr id="10242" name="Picture 4" descr="zarja-zc.gif"/>
          <p:cNvPicPr>
            <a:picLocks noChangeAspect="1"/>
          </p:cNvPicPr>
          <p:nvPr/>
        </p:nvPicPr>
        <p:blipFill>
          <a:blip r:embed="rId2" cstate="screen"/>
          <a:srcRect/>
          <a:stretch>
            <a:fillRect/>
          </a:stretch>
        </p:blipFill>
        <p:spPr bwMode="auto">
          <a:xfrm>
            <a:off x="7429500" y="214313"/>
            <a:ext cx="1468438" cy="849312"/>
          </a:xfrm>
          <a:prstGeom prst="rect">
            <a:avLst/>
          </a:prstGeom>
          <a:noFill/>
          <a:ln w="9525">
            <a:noFill/>
            <a:miter lim="800000"/>
            <a:headEnd/>
            <a:tailEnd/>
          </a:ln>
        </p:spPr>
      </p:pic>
      <p:pic>
        <p:nvPicPr>
          <p:cNvPr id="10243" name="Picture 12" descr="Untitled-1.png"/>
          <p:cNvPicPr>
            <a:picLocks noChangeAspect="1"/>
          </p:cNvPicPr>
          <p:nvPr/>
        </p:nvPicPr>
        <p:blipFill>
          <a:blip r:embed="rId3" cstate="screen"/>
          <a:srcRect/>
          <a:stretch>
            <a:fillRect/>
          </a:stretch>
        </p:blipFill>
        <p:spPr bwMode="auto">
          <a:xfrm rot="264845">
            <a:off x="-22225" y="5848350"/>
            <a:ext cx="9109075" cy="1604963"/>
          </a:xfrm>
          <a:prstGeom prst="rect">
            <a:avLst/>
          </a:prstGeom>
          <a:noFill/>
          <a:ln w="9525">
            <a:noFill/>
            <a:miter lim="800000"/>
            <a:headEnd/>
            <a:tailEnd/>
          </a:ln>
        </p:spPr>
      </p:pic>
      <p:sp>
        <p:nvSpPr>
          <p:cNvPr id="7" name="Title 1"/>
          <p:cNvSpPr txBox="1">
            <a:spLocks/>
          </p:cNvSpPr>
          <p:nvPr/>
        </p:nvSpPr>
        <p:spPr>
          <a:xfrm>
            <a:off x="142875" y="723900"/>
            <a:ext cx="7500938" cy="704850"/>
          </a:xfrm>
          <a:prstGeom prst="rect">
            <a:avLst/>
          </a:prstGeom>
        </p:spPr>
        <p:txBody>
          <a:bodyPr anchor="ctr">
            <a:normAutofit/>
          </a:bodyPr>
          <a:lstStyle/>
          <a:p>
            <a:pPr algn="ctr" fontAlgn="auto">
              <a:spcAft>
                <a:spcPts val="0"/>
              </a:spcAft>
              <a:defRPr/>
            </a:pPr>
            <a:endParaRPr lang="sl-SI" sz="4000" b="1" i="1" dirty="0">
              <a:solidFill>
                <a:srgbClr val="004833"/>
              </a:solidFill>
              <a:latin typeface="Arial" pitchFamily="34" charset="0"/>
              <a:ea typeface="+mj-ea"/>
              <a:cs typeface="Arial" pitchFamily="34" charset="0"/>
            </a:endParaRPr>
          </a:p>
        </p:txBody>
      </p:sp>
      <p:sp>
        <p:nvSpPr>
          <p:cNvPr id="8" name="Content Placeholder 3"/>
          <p:cNvSpPr txBox="1">
            <a:spLocks/>
          </p:cNvSpPr>
          <p:nvPr/>
        </p:nvSpPr>
        <p:spPr>
          <a:xfrm>
            <a:off x="0" y="1785926"/>
            <a:ext cx="8229600" cy="3779536"/>
          </a:xfrm>
          <a:prstGeom prst="rect">
            <a:avLst/>
          </a:prstGeom>
          <a:no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ormAutofit/>
          </a:bodyPr>
          <a:lstStyle/>
          <a:p>
            <a:pPr lvl="1" fontAlgn="auto">
              <a:spcBef>
                <a:spcPct val="20000"/>
              </a:spcBef>
              <a:spcAft>
                <a:spcPts val="0"/>
              </a:spcAft>
              <a:defRPr/>
            </a:pPr>
            <a:endParaRPr lang="sl-SI" sz="6200" dirty="0">
              <a:solidFill>
                <a:schemeClr val="tx1"/>
              </a:solidFill>
              <a:latin typeface="+mj-lt"/>
            </a:endParaRPr>
          </a:p>
          <a:p>
            <a:pPr fontAlgn="auto">
              <a:spcBef>
                <a:spcPct val="20000"/>
              </a:spcBef>
              <a:spcAft>
                <a:spcPts val="0"/>
              </a:spcAft>
              <a:buFont typeface="Arial" pitchFamily="34" charset="0"/>
              <a:buNone/>
              <a:defRPr/>
            </a:pPr>
            <a:endParaRPr lang="en-US" sz="3200" dirty="0">
              <a:solidFill>
                <a:schemeClr val="tx1">
                  <a:tint val="75000"/>
                </a:schemeClr>
              </a:solidFill>
            </a:endParaRPr>
          </a:p>
        </p:txBody>
      </p:sp>
      <p:pic>
        <p:nvPicPr>
          <p:cNvPr id="10248" name="Picture 8" descr="Zeleni program 15"/>
          <p:cNvPicPr>
            <a:picLocks noChangeAspect="1" noChangeArrowheads="1"/>
          </p:cNvPicPr>
          <p:nvPr/>
        </p:nvPicPr>
        <p:blipFill>
          <a:blip r:embed="rId4" cstate="screen"/>
          <a:srcRect/>
          <a:stretch>
            <a:fillRect/>
          </a:stretch>
        </p:blipFill>
        <p:spPr bwMode="auto">
          <a:xfrm>
            <a:off x="250825" y="765175"/>
            <a:ext cx="7272338" cy="488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877</Words>
  <Application>Microsoft Office PowerPoint</Application>
  <PresentationFormat>On-screen Show (4:3)</PresentationFormat>
  <Paragraphs>133</Paragraphs>
  <Slides>73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73</vt:i4>
      </vt:variant>
    </vt:vector>
  </HeadingPairs>
  <TitlesOfParts>
    <vt:vector size="76" baseType="lpstr">
      <vt:lpstr>Arial</vt:lpstr>
      <vt:lpstr>Calibri</vt:lpstr>
      <vt:lpstr>Office Theme</vt:lpstr>
      <vt:lpstr>Slide 1</vt:lpstr>
      <vt:lpstr>Kratka zgodovina nastanka programa gojenja gob šitake</vt:lpstr>
      <vt:lpstr>DNEVNI PROGRAMI V ZAVODU ZARJA IN VZROKI ZA  NASTANEK ZELENEGA PROGRAMA</vt:lpstr>
      <vt:lpstr>                                                                                          priprava prostorov</vt:lpstr>
      <vt:lpstr>Slide 5</vt:lpstr>
      <vt:lpstr>Slide 6</vt:lpstr>
      <vt:lpstr>Slide 7</vt:lpstr>
      <vt:lpstr>Slide 8</vt:lpstr>
      <vt:lpstr>Slide 9</vt:lpstr>
      <vt:lpstr>Slide 10</vt:lpstr>
      <vt:lpstr>Priprava substratov</vt:lpstr>
      <vt:lpstr>Slide 12</vt:lpstr>
      <vt:lpstr>Slide 13</vt:lpstr>
      <vt:lpstr>Slide 14</vt:lpstr>
      <vt:lpstr>Slide 15</vt:lpstr>
      <vt:lpstr>Slide 16</vt:lpstr>
      <vt:lpstr>Slide 17</vt:lpstr>
      <vt:lpstr>Slide 18</vt:lpstr>
      <vt:lpstr>sterilizacija</vt:lpstr>
      <vt:lpstr>Slide 20</vt:lpstr>
      <vt:lpstr>Slide 21</vt:lpstr>
      <vt:lpstr>Substrati, pripravljeni na cepitev</vt:lpstr>
      <vt:lpstr>micelij</vt:lpstr>
      <vt:lpstr>Priprava na cepljenje micelija</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izdelki znamke ZAKLADI ZDRAVJA </vt:lpstr>
      <vt:lpstr>SUHE GOBE ŠITAKE </vt:lpstr>
      <vt:lpstr>ZAČIMBA IZ GOB ŠITAKE</vt:lpstr>
      <vt:lpstr>BIO PRAŽENA AJDOVA KAŠA Z  EKO GOBAMI ŠITAKE (250g)</vt:lpstr>
      <vt:lpstr>BIO KUSKUS Z  EKO GOBAMI ŠITAKE (250g)</vt:lpstr>
      <vt:lpstr>BIO LEČA Z EKO  GOBAMI ŠITAKE (250g)</vt:lpstr>
      <vt:lpstr>BIO POLENTA Z EKO  GOBAMI ŠITAKE (250g)</vt:lpstr>
      <vt:lpstr>BIO RIŽ Z EKO  GOBAMI ŠITAKE (250g)</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Laptop</dc:creator>
  <cp:lastModifiedBy>Laptop</cp:lastModifiedBy>
  <cp:revision>55</cp:revision>
  <dcterms:created xsi:type="dcterms:W3CDTF">2012-03-14T06:30:39Z</dcterms:created>
  <dcterms:modified xsi:type="dcterms:W3CDTF">2012-10-03T05:37:21Z</dcterms:modified>
</cp:coreProperties>
</file>